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9"/>
  </p:notesMasterIdLst>
  <p:sldIdLst>
    <p:sldId id="256" r:id="rId2"/>
    <p:sldId id="257" r:id="rId3"/>
    <p:sldId id="259" r:id="rId4"/>
    <p:sldId id="258" r:id="rId5"/>
    <p:sldId id="260" r:id="rId6"/>
    <p:sldId id="262" r:id="rId7"/>
    <p:sldId id="263" r:id="rId8"/>
    <p:sldId id="264" r:id="rId9"/>
    <p:sldId id="265" r:id="rId10"/>
    <p:sldId id="266" r:id="rId11"/>
    <p:sldId id="267" r:id="rId12"/>
    <p:sldId id="269" r:id="rId13"/>
    <p:sldId id="270" r:id="rId14"/>
    <p:sldId id="271" r:id="rId15"/>
    <p:sldId id="272" r:id="rId16"/>
    <p:sldId id="273" r:id="rId17"/>
    <p:sldId id="27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A5302-8206-47EF-A393-E42DC76130C2}" type="datetimeFigureOut">
              <a:rPr lang="en-US" smtClean="0"/>
              <a:t>7/25/2019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8C69C-FC81-4DEB-96A5-EA28E503BAFD}" type="slidenum">
              <a:rPr lang="en-US" smtClean="0"/>
              <a:t>‹#›</a:t>
            </a:fld>
            <a:endParaRPr lang="en-US"/>
          </a:p>
        </p:txBody>
      </p:sp>
    </p:spTree>
    <p:extLst>
      <p:ext uri="{BB962C8B-B14F-4D97-AF65-F5344CB8AC3E}">
        <p14:creationId xmlns:p14="http://schemas.microsoft.com/office/powerpoint/2010/main" val="38740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8C69C-FC81-4DEB-96A5-EA28E503BAFD}" type="slidenum">
              <a:rPr lang="en-US" smtClean="0"/>
              <a:t>4</a:t>
            </a:fld>
            <a:endParaRPr lang="en-US"/>
          </a:p>
        </p:txBody>
      </p:sp>
    </p:spTree>
    <p:extLst>
      <p:ext uri="{BB962C8B-B14F-4D97-AF65-F5344CB8AC3E}">
        <p14:creationId xmlns:p14="http://schemas.microsoft.com/office/powerpoint/2010/main" val="2968094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C9CBD61-5F25-4E8B-B64F-71AF5174A2FA}"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7B9DB-BE67-42AB-9424-94AEF513DAA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90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9CBD61-5F25-4E8B-B64F-71AF5174A2FA}"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7B9DB-BE67-42AB-9424-94AEF513DAA7}" type="slidenum">
              <a:rPr lang="en-US" smtClean="0"/>
              <a:t>‹#›</a:t>
            </a:fld>
            <a:endParaRPr lang="en-US"/>
          </a:p>
        </p:txBody>
      </p:sp>
    </p:spTree>
    <p:extLst>
      <p:ext uri="{BB962C8B-B14F-4D97-AF65-F5344CB8AC3E}">
        <p14:creationId xmlns:p14="http://schemas.microsoft.com/office/powerpoint/2010/main" val="65873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9CBD61-5F25-4E8B-B64F-71AF5174A2FA}"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7B9DB-BE67-42AB-9424-94AEF513DAA7}" type="slidenum">
              <a:rPr lang="en-US" smtClean="0"/>
              <a:t>‹#›</a:t>
            </a:fld>
            <a:endParaRPr lang="en-US"/>
          </a:p>
        </p:txBody>
      </p:sp>
    </p:spTree>
    <p:extLst>
      <p:ext uri="{BB962C8B-B14F-4D97-AF65-F5344CB8AC3E}">
        <p14:creationId xmlns:p14="http://schemas.microsoft.com/office/powerpoint/2010/main" val="2153671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9CBD61-5F25-4E8B-B64F-71AF5174A2FA}"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7B9DB-BE67-42AB-9424-94AEF513DAA7}" type="slidenum">
              <a:rPr lang="en-US" smtClean="0"/>
              <a:t>‹#›</a:t>
            </a:fld>
            <a:endParaRPr lang="en-US"/>
          </a:p>
        </p:txBody>
      </p:sp>
    </p:spTree>
    <p:extLst>
      <p:ext uri="{BB962C8B-B14F-4D97-AF65-F5344CB8AC3E}">
        <p14:creationId xmlns:p14="http://schemas.microsoft.com/office/powerpoint/2010/main" val="155817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C9CBD61-5F25-4E8B-B64F-71AF5174A2FA}"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7B9DB-BE67-42AB-9424-94AEF513DAA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430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C9CBD61-5F25-4E8B-B64F-71AF5174A2FA}" type="datetimeFigureOut">
              <a:rPr lang="en-US" smtClean="0"/>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47B9DB-BE67-42AB-9424-94AEF513DAA7}" type="slidenum">
              <a:rPr lang="en-US" smtClean="0"/>
              <a:t>‹#›</a:t>
            </a:fld>
            <a:endParaRPr lang="en-US"/>
          </a:p>
        </p:txBody>
      </p:sp>
    </p:spTree>
    <p:extLst>
      <p:ext uri="{BB962C8B-B14F-4D97-AF65-F5344CB8AC3E}">
        <p14:creationId xmlns:p14="http://schemas.microsoft.com/office/powerpoint/2010/main" val="84531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C9CBD61-5F25-4E8B-B64F-71AF5174A2FA}" type="datetimeFigureOut">
              <a:rPr lang="en-US" smtClean="0"/>
              <a:t>7/25/2019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47B9DB-BE67-42AB-9424-94AEF513DAA7}" type="slidenum">
              <a:rPr lang="en-US" smtClean="0"/>
              <a:t>‹#›</a:t>
            </a:fld>
            <a:endParaRPr lang="en-US"/>
          </a:p>
        </p:txBody>
      </p:sp>
    </p:spTree>
    <p:extLst>
      <p:ext uri="{BB962C8B-B14F-4D97-AF65-F5344CB8AC3E}">
        <p14:creationId xmlns:p14="http://schemas.microsoft.com/office/powerpoint/2010/main" val="418204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C9CBD61-5F25-4E8B-B64F-71AF5174A2FA}" type="datetimeFigureOut">
              <a:rPr lang="en-US" smtClean="0"/>
              <a:t>7/25/2019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47B9DB-BE67-42AB-9424-94AEF513DAA7}" type="slidenum">
              <a:rPr lang="en-US" smtClean="0"/>
              <a:t>‹#›</a:t>
            </a:fld>
            <a:endParaRPr lang="en-US"/>
          </a:p>
        </p:txBody>
      </p:sp>
    </p:spTree>
    <p:extLst>
      <p:ext uri="{BB962C8B-B14F-4D97-AF65-F5344CB8AC3E}">
        <p14:creationId xmlns:p14="http://schemas.microsoft.com/office/powerpoint/2010/main" val="2846468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9CBD61-5F25-4E8B-B64F-71AF5174A2FA}" type="datetimeFigureOut">
              <a:rPr lang="en-US" smtClean="0"/>
              <a:t>7/25/2019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E47B9DB-BE67-42AB-9424-94AEF513DAA7}" type="slidenum">
              <a:rPr lang="en-US" smtClean="0"/>
              <a:t>‹#›</a:t>
            </a:fld>
            <a:endParaRPr lang="en-US"/>
          </a:p>
        </p:txBody>
      </p:sp>
    </p:spTree>
    <p:extLst>
      <p:ext uri="{BB962C8B-B14F-4D97-AF65-F5344CB8AC3E}">
        <p14:creationId xmlns:p14="http://schemas.microsoft.com/office/powerpoint/2010/main" val="795955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C9CBD61-5F25-4E8B-B64F-71AF5174A2FA}" type="datetimeFigureOut">
              <a:rPr lang="en-US" smtClean="0"/>
              <a:t>7/25/2019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E47B9DB-BE67-42AB-9424-94AEF513DAA7}" type="slidenum">
              <a:rPr lang="en-US" smtClean="0"/>
              <a:t>‹#›</a:t>
            </a:fld>
            <a:endParaRPr lang="en-US"/>
          </a:p>
        </p:txBody>
      </p:sp>
    </p:spTree>
    <p:extLst>
      <p:ext uri="{BB962C8B-B14F-4D97-AF65-F5344CB8AC3E}">
        <p14:creationId xmlns:p14="http://schemas.microsoft.com/office/powerpoint/2010/main" val="2823742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C9CBD61-5F25-4E8B-B64F-71AF5174A2FA}" type="datetimeFigureOut">
              <a:rPr lang="en-US" smtClean="0"/>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47B9DB-BE67-42AB-9424-94AEF513DAA7}" type="slidenum">
              <a:rPr lang="en-US" smtClean="0"/>
              <a:t>‹#›</a:t>
            </a:fld>
            <a:endParaRPr lang="en-US"/>
          </a:p>
        </p:txBody>
      </p:sp>
    </p:spTree>
    <p:extLst>
      <p:ext uri="{BB962C8B-B14F-4D97-AF65-F5344CB8AC3E}">
        <p14:creationId xmlns:p14="http://schemas.microsoft.com/office/powerpoint/2010/main" val="903731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C9CBD61-5F25-4E8B-B64F-71AF5174A2FA}" type="datetimeFigureOut">
              <a:rPr lang="en-US" smtClean="0"/>
              <a:t>7/25/2019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E47B9DB-BE67-42AB-9424-94AEF513DAA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325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364509" cy="230851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3147" y="91208"/>
            <a:ext cx="2518853" cy="2033155"/>
          </a:xfrm>
          <a:prstGeom prst="rect">
            <a:avLst/>
          </a:prstGeom>
        </p:spPr>
      </p:pic>
      <p:sp>
        <p:nvSpPr>
          <p:cNvPr id="7" name="Rectangle 6"/>
          <p:cNvSpPr/>
          <p:nvPr/>
        </p:nvSpPr>
        <p:spPr>
          <a:xfrm>
            <a:off x="1959907" y="2967335"/>
            <a:ext cx="8272201" cy="769441"/>
          </a:xfrm>
          <a:prstGeom prst="rect">
            <a:avLst/>
          </a:prstGeom>
          <a:noFill/>
        </p:spPr>
        <p:txBody>
          <a:bodyPr wrap="none" lIns="91440" tIns="45720" rIns="91440" bIns="45720">
            <a:spAutoFit/>
          </a:bodyPr>
          <a:lstStyle/>
          <a:p>
            <a:pPr algn="ctr"/>
            <a:r>
              <a:rPr lang="ro-RO"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RF Technology hands-on training</a:t>
            </a:r>
            <a:endParaRPr lang="en-US"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1163788" y="4264969"/>
            <a:ext cx="9864437" cy="2308324"/>
          </a:xfrm>
          <a:prstGeom prst="rect">
            <a:avLst/>
          </a:prstGeom>
          <a:noFill/>
        </p:spPr>
        <p:txBody>
          <a:bodyPr wrap="square" rtlCol="0">
            <a:spAutoFit/>
          </a:bodyPr>
          <a:lstStyle/>
          <a:p>
            <a:r>
              <a:rPr lang="en-US" dirty="0" smtClean="0"/>
              <a:t>Participant</a:t>
            </a:r>
            <a:r>
              <a:rPr lang="ro-RO" dirty="0" smtClean="0"/>
              <a:t>: </a:t>
            </a:r>
          </a:p>
          <a:p>
            <a:r>
              <a:rPr lang="ro-RO" dirty="0"/>
              <a:t> </a:t>
            </a:r>
            <a:r>
              <a:rPr lang="ro-RO" dirty="0" smtClean="0"/>
              <a:t>         Diaconu Alexandra</a:t>
            </a:r>
          </a:p>
          <a:p>
            <a:r>
              <a:rPr lang="en-US" dirty="0"/>
              <a:t>Supervisor:</a:t>
            </a:r>
          </a:p>
          <a:p>
            <a:r>
              <a:rPr lang="ro-RO" dirty="0" smtClean="0"/>
              <a:t>          K. Verlamov</a:t>
            </a:r>
          </a:p>
          <a:p>
            <a:r>
              <a:rPr lang="ro-RO" dirty="0" smtClean="0"/>
              <a:t>          D. Belozerov</a:t>
            </a:r>
          </a:p>
          <a:p>
            <a:r>
              <a:rPr lang="en-US" dirty="0" smtClean="0"/>
              <a:t>Labor</a:t>
            </a:r>
            <a:r>
              <a:rPr lang="ro-RO" dirty="0" smtClean="0"/>
              <a:t>a</a:t>
            </a:r>
            <a:r>
              <a:rPr lang="en-US" dirty="0" smtClean="0"/>
              <a:t>tory</a:t>
            </a:r>
            <a:r>
              <a:rPr lang="en-US" dirty="0"/>
              <a:t>: </a:t>
            </a:r>
            <a:endParaRPr lang="ro-RO" dirty="0" smtClean="0"/>
          </a:p>
          <a:p>
            <a:r>
              <a:rPr lang="ro-RO" dirty="0"/>
              <a:t> </a:t>
            </a:r>
            <a:r>
              <a:rPr lang="ro-RO" dirty="0" smtClean="0"/>
              <a:t>         </a:t>
            </a:r>
            <a:r>
              <a:rPr lang="en-US" smtClean="0"/>
              <a:t>University Centre</a:t>
            </a:r>
            <a:endParaRPr lang="en-US" dirty="0"/>
          </a:p>
          <a:p>
            <a:endParaRPr lang="en-US" dirty="0"/>
          </a:p>
        </p:txBody>
      </p:sp>
    </p:spTree>
    <p:extLst>
      <p:ext uri="{BB962C8B-B14F-4D97-AF65-F5344CB8AC3E}">
        <p14:creationId xmlns:p14="http://schemas.microsoft.com/office/powerpoint/2010/main" val="1341533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376" y="120470"/>
            <a:ext cx="12113623"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simplest waveguide directional couplers are those with a single coupling element. Such DCs are usually made of rectangular waveguides with an H10 wave connected through a small hole.</a:t>
            </a:r>
          </a:p>
        </p:txBody>
      </p:sp>
      <p:pic>
        <p:nvPicPr>
          <p:cNvPr id="3" name="Рисунок 9">
            <a:extLst>
              <a:ext uri="{FF2B5EF4-FFF2-40B4-BE49-F238E27FC236}">
                <a16:creationId xmlns:a16="http://schemas.microsoft.com/office/drawing/2014/main" id="{E54CC37E-DBE0-4FEF-B483-2E3E4C5DA2A1}"/>
              </a:ext>
            </a:extLst>
          </p:cNvPr>
          <p:cNvPicPr>
            <a:picLocks noChangeAspect="1"/>
          </p:cNvPicPr>
          <p:nvPr/>
        </p:nvPicPr>
        <p:blipFill>
          <a:blip r:embed="rId2"/>
          <a:stretch>
            <a:fillRect/>
          </a:stretch>
        </p:blipFill>
        <p:spPr>
          <a:xfrm>
            <a:off x="1271450" y="977373"/>
            <a:ext cx="2974821" cy="1617781"/>
          </a:xfrm>
          <a:prstGeom prst="rect">
            <a:avLst/>
          </a:prstGeom>
        </p:spPr>
      </p:pic>
      <p:pic>
        <p:nvPicPr>
          <p:cNvPr id="4" name="Рисунок 8">
            <a:extLst>
              <a:ext uri="{FF2B5EF4-FFF2-40B4-BE49-F238E27FC236}">
                <a16:creationId xmlns:a16="http://schemas.microsoft.com/office/drawing/2014/main" id="{59B604E1-A142-4581-872C-B796DD961F7C}"/>
              </a:ext>
            </a:extLst>
          </p:cNvPr>
          <p:cNvPicPr>
            <a:picLocks noChangeAspect="1"/>
          </p:cNvPicPr>
          <p:nvPr/>
        </p:nvPicPr>
        <p:blipFill>
          <a:blip r:embed="rId3"/>
          <a:stretch>
            <a:fillRect/>
          </a:stretch>
        </p:blipFill>
        <p:spPr>
          <a:xfrm>
            <a:off x="6990564" y="977372"/>
            <a:ext cx="2682821" cy="1617781"/>
          </a:xfrm>
          <a:prstGeom prst="rect">
            <a:avLst/>
          </a:prstGeom>
        </p:spPr>
      </p:pic>
      <p:sp>
        <p:nvSpPr>
          <p:cNvPr id="5" name="Rectangle 4"/>
          <p:cNvSpPr/>
          <p:nvPr/>
        </p:nvSpPr>
        <p:spPr>
          <a:xfrm>
            <a:off x="78376" y="3275989"/>
            <a:ext cx="6348550" cy="1477328"/>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The most common design of a DC with a single coupling element is the Bethe-hole directional coupler</a:t>
            </a:r>
            <a:r>
              <a:rPr lang="ru-RU"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round hole in the middle of the common wide wall of two waveguides is used as a coupling element.</a:t>
            </a:r>
            <a:r>
              <a:rPr lang="ru-RU"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Can </a:t>
            </a:r>
            <a:r>
              <a:rPr lang="en-US" dirty="0">
                <a:latin typeface="Times New Roman" panose="02020603050405020304" pitchFamily="18" charset="0"/>
                <a:cs typeface="Times New Roman" panose="02020603050405020304" pitchFamily="18" charset="0"/>
              </a:rPr>
              <a:t>be used to measure the power in the primary waveguide.</a:t>
            </a:r>
            <a:endParaRPr lang="ru-RU"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C1B220CD-81B4-4B7F-A331-B16D5B2E27FC}"/>
              </a:ext>
            </a:extLst>
          </p:cNvPr>
          <p:cNvPicPr>
            <a:picLocks noChangeAspect="1"/>
          </p:cNvPicPr>
          <p:nvPr/>
        </p:nvPicPr>
        <p:blipFill rotWithShape="1">
          <a:blip r:embed="rId4"/>
          <a:srcRect l="4733" r="3036"/>
          <a:stretch/>
        </p:blipFill>
        <p:spPr>
          <a:xfrm>
            <a:off x="1501978" y="4389959"/>
            <a:ext cx="2744293" cy="1884634"/>
          </a:xfrm>
          <a:prstGeom prst="rect">
            <a:avLst/>
          </a:prstGeom>
        </p:spPr>
      </p:pic>
      <p:sp>
        <p:nvSpPr>
          <p:cNvPr id="7" name="Rectangle 6"/>
          <p:cNvSpPr/>
          <p:nvPr/>
        </p:nvSpPr>
        <p:spPr>
          <a:xfrm>
            <a:off x="7471952" y="3275989"/>
            <a:ext cx="3753396" cy="1200329"/>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When joining waveguides of different cross sections, a reflected wave may </a:t>
            </a:r>
            <a:r>
              <a:rPr lang="en-US" dirty="0" smtClean="0">
                <a:latin typeface="Times New Roman" panose="02020603050405020304" pitchFamily="18" charset="0"/>
                <a:cs typeface="Times New Roman" panose="02020603050405020304" pitchFamily="18" charset="0"/>
              </a:rPr>
              <a:t>occur.</a:t>
            </a:r>
            <a:r>
              <a:rPr lang="ro-RO" dirty="0" smtClean="0">
                <a:latin typeface="Times New Roman" panose="02020603050405020304" pitchFamily="18" charset="0"/>
                <a:cs typeface="Times New Roman" panose="02020603050405020304" pitchFamily="18" charset="0"/>
              </a:rPr>
              <a:t> T</a:t>
            </a:r>
            <a:r>
              <a:rPr lang="en-US" dirty="0" smtClean="0">
                <a:latin typeface="Times New Roman" panose="02020603050405020304" pitchFamily="18" charset="0"/>
                <a:cs typeface="Times New Roman" panose="02020603050405020304" pitchFamily="18" charset="0"/>
              </a:rPr>
              <a:t>o </a:t>
            </a:r>
            <a:r>
              <a:rPr lang="en-US" dirty="0">
                <a:latin typeface="Times New Roman" panose="02020603050405020304" pitchFamily="18" charset="0"/>
                <a:cs typeface="Times New Roman" panose="02020603050405020304" pitchFamily="18" charset="0"/>
              </a:rPr>
              <a:t>avoid it, special connectors are used.</a:t>
            </a:r>
            <a:endParaRPr lang="ru-RU" dirty="0">
              <a:latin typeface="Times New Roman" panose="02020603050405020304" pitchFamily="18" charset="0"/>
              <a:cs typeface="Times New Roman" panose="02020603050405020304" pitchFamily="18" charset="0"/>
            </a:endParaRPr>
          </a:p>
        </p:txBody>
      </p:sp>
      <p:pic>
        <p:nvPicPr>
          <p:cNvPr id="8" name="Рисунок 8">
            <a:extLst>
              <a:ext uri="{FF2B5EF4-FFF2-40B4-BE49-F238E27FC236}">
                <a16:creationId xmlns:a16="http://schemas.microsoft.com/office/drawing/2014/main" id="{467DBE57-F40E-40D7-8F5F-226FE9331394}"/>
              </a:ext>
            </a:extLst>
          </p:cNvPr>
          <p:cNvPicPr>
            <a:picLocks noChangeAspect="1"/>
          </p:cNvPicPr>
          <p:nvPr/>
        </p:nvPicPr>
        <p:blipFill>
          <a:blip r:embed="rId5"/>
          <a:stretch>
            <a:fillRect/>
          </a:stretch>
        </p:blipFill>
        <p:spPr>
          <a:xfrm>
            <a:off x="7471952" y="4691061"/>
            <a:ext cx="3980822" cy="1483811"/>
          </a:xfrm>
          <a:prstGeom prst="rect">
            <a:avLst/>
          </a:prstGeom>
        </p:spPr>
      </p:pic>
    </p:spTree>
    <p:extLst>
      <p:ext uri="{BB962C8B-B14F-4D97-AF65-F5344CB8AC3E}">
        <p14:creationId xmlns:p14="http://schemas.microsoft.com/office/powerpoint/2010/main" val="9123288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4578" y="-53943"/>
            <a:ext cx="2452916"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Phase shifter</a:t>
            </a:r>
          </a:p>
        </p:txBody>
      </p:sp>
      <p:sp>
        <p:nvSpPr>
          <p:cNvPr id="3" name="Rectangle 2"/>
          <p:cNvSpPr/>
          <p:nvPr/>
        </p:nvSpPr>
        <p:spPr>
          <a:xfrm>
            <a:off x="174172" y="530832"/>
            <a:ext cx="4968077" cy="1323439"/>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Phase shifter is a device intended for smooth or discrete change of the phase of an electromagnetic wave. It is used in accelerators to shift the phase of devices powered from a single source but operating on different phases</a:t>
            </a:r>
            <a:r>
              <a:rPr lang="en-US" sz="1600" dirty="0" smtClean="0">
                <a:latin typeface="Times New Roman" panose="02020603050405020304" pitchFamily="18" charset="0"/>
                <a:cs typeface="Times New Roman" panose="02020603050405020304" pitchFamily="18" charset="0"/>
              </a:rPr>
              <a:t>.</a:t>
            </a:r>
          </a:p>
          <a:p>
            <a:pPr algn="just"/>
            <a:r>
              <a:rPr lang="en-US" sz="1600" dirty="0" smtClean="0">
                <a:latin typeface="Times New Roman" panose="02020603050405020304" pitchFamily="18" charset="0"/>
                <a:cs typeface="Times New Roman" panose="02020603050405020304" pitchFamily="18" charset="0"/>
              </a:rPr>
              <a:t>I used in my laboratory work a dielectric phase shifter. </a:t>
            </a:r>
            <a:endParaRPr lang="en-US" sz="1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74170" y="1986524"/>
            <a:ext cx="4171406" cy="20292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364" y="441944"/>
            <a:ext cx="5006774" cy="1554615"/>
          </a:xfrm>
          <a:prstGeom prst="rect">
            <a:avLst/>
          </a:prstGeom>
        </p:spPr>
      </p:pic>
      <p:pic>
        <p:nvPicPr>
          <p:cNvPr id="6" name="Picture 5"/>
          <p:cNvPicPr>
            <a:picLocks noChangeAspect="1"/>
          </p:cNvPicPr>
          <p:nvPr/>
        </p:nvPicPr>
        <p:blipFill>
          <a:blip r:embed="rId4"/>
          <a:stretch>
            <a:fillRect/>
          </a:stretch>
        </p:blipFill>
        <p:spPr>
          <a:xfrm>
            <a:off x="5614672" y="1996559"/>
            <a:ext cx="2276333" cy="1208961"/>
          </a:xfrm>
          <a:prstGeom prst="rect">
            <a:avLst/>
          </a:prstGeom>
        </p:spPr>
      </p:pic>
      <p:pic>
        <p:nvPicPr>
          <p:cNvPr id="7" name="Picture 6"/>
          <p:cNvPicPr>
            <a:picLocks noChangeAspect="1"/>
          </p:cNvPicPr>
          <p:nvPr/>
        </p:nvPicPr>
        <p:blipFill>
          <a:blip r:embed="rId5"/>
          <a:stretch>
            <a:fillRect/>
          </a:stretch>
        </p:blipFill>
        <p:spPr>
          <a:xfrm>
            <a:off x="7805642" y="1854096"/>
            <a:ext cx="1764109" cy="1586606"/>
          </a:xfrm>
          <a:prstGeom prst="rect">
            <a:avLst/>
          </a:prstGeom>
        </p:spPr>
      </p:pic>
      <p:pic>
        <p:nvPicPr>
          <p:cNvPr id="8" name="Picture 7"/>
          <p:cNvPicPr>
            <a:picLocks noChangeAspect="1"/>
          </p:cNvPicPr>
          <p:nvPr/>
        </p:nvPicPr>
        <p:blipFill>
          <a:blip r:embed="rId6"/>
          <a:stretch>
            <a:fillRect/>
          </a:stretch>
        </p:blipFill>
        <p:spPr>
          <a:xfrm>
            <a:off x="9780697" y="1996559"/>
            <a:ext cx="1963550" cy="1607705"/>
          </a:xfrm>
          <a:prstGeom prst="rect">
            <a:avLst/>
          </a:prstGeom>
        </p:spPr>
      </p:pic>
      <p:sp>
        <p:nvSpPr>
          <p:cNvPr id="9" name="Rectangle 8"/>
          <p:cNvSpPr/>
          <p:nvPr/>
        </p:nvSpPr>
        <p:spPr>
          <a:xfrm>
            <a:off x="174170" y="4030909"/>
            <a:ext cx="4968077" cy="584775"/>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Before being mounted on the accelerator, the phase shifter</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must be calibrated</a:t>
            </a:r>
            <a:r>
              <a:rPr lang="ro-RO" sz="1600" dirty="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
        <p:nvSpPr>
          <p:cNvPr id="10" name="Rectangle 9"/>
          <p:cNvSpPr/>
          <p:nvPr/>
        </p:nvSpPr>
        <p:spPr>
          <a:xfrm>
            <a:off x="174171" y="4496889"/>
            <a:ext cx="4968077" cy="1569660"/>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For this purpose, a short</a:t>
            </a:r>
            <a:r>
              <a:rPr lang="ru-RU"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circuitor</a:t>
            </a:r>
            <a:r>
              <a:rPr lang="en-US" sz="1600" dirty="0">
                <a:latin typeface="Times New Roman" panose="02020603050405020304" pitchFamily="18" charset="0"/>
                <a:cs typeface="Times New Roman" panose="02020603050405020304" pitchFamily="18" charset="0"/>
              </a:rPr>
              <a:t> is used —a movable short-circuiting plug (piston) with a scale</a:t>
            </a:r>
            <a:r>
              <a:rPr lang="ru-RU" sz="1600"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 short </a:t>
            </a:r>
            <a:r>
              <a:rPr lang="en-US" sz="1600" dirty="0" err="1">
                <a:latin typeface="Times New Roman" panose="02020603050405020304" pitchFamily="18" charset="0"/>
                <a:cs typeface="Times New Roman" panose="02020603050405020304" pitchFamily="18" charset="0"/>
              </a:rPr>
              <a:t>circuitor</a:t>
            </a:r>
            <a:r>
              <a:rPr lang="en-US" sz="1600" dirty="0">
                <a:latin typeface="Times New Roman" panose="02020603050405020304" pitchFamily="18" charset="0"/>
                <a:cs typeface="Times New Roman" panose="02020603050405020304" pitchFamily="18" charset="0"/>
              </a:rPr>
              <a:t> allows compensating the phase change with a</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phase shifter</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by moving the piston</a:t>
            </a:r>
            <a:r>
              <a:rPr lang="ru-RU" sz="1600" dirty="0">
                <a:latin typeface="Times New Roman" panose="02020603050405020304" pitchFamily="18" charset="0"/>
                <a:cs typeface="Times New Roman" panose="02020603050405020304" pitchFamily="18" charset="0"/>
              </a:rPr>
              <a:t>. </a:t>
            </a:r>
          </a:p>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Using the short </a:t>
            </a:r>
            <a:r>
              <a:rPr lang="en-US" sz="1600" dirty="0" err="1">
                <a:latin typeface="Times New Roman" panose="02020603050405020304" pitchFamily="18" charset="0"/>
                <a:cs typeface="Times New Roman" panose="02020603050405020304" pitchFamily="18" charset="0"/>
              </a:rPr>
              <a:t>circuitor</a:t>
            </a:r>
            <a:r>
              <a:rPr lang="en-US" sz="1600" dirty="0">
                <a:latin typeface="Times New Roman" panose="02020603050405020304" pitchFamily="18" charset="0"/>
                <a:cs typeface="Times New Roman" panose="02020603050405020304" pitchFamily="18" charset="0"/>
              </a:rPr>
              <a:t> scale, it is possible to determine how far the phase has shifted.</a:t>
            </a:r>
            <a:r>
              <a:rPr lang="ru-RU" sz="1600" dirty="0">
                <a:latin typeface="Times New Roman" panose="02020603050405020304" pitchFamily="18" charset="0"/>
                <a:cs typeface="Times New Roman" panose="02020603050405020304" pitchFamily="18" charset="0"/>
              </a:rPr>
              <a:t>  </a:t>
            </a:r>
          </a:p>
        </p:txBody>
      </p:sp>
      <p:pic>
        <p:nvPicPr>
          <p:cNvPr id="11" name="Picture 10"/>
          <p:cNvPicPr>
            <a:picLocks noChangeAspect="1"/>
          </p:cNvPicPr>
          <p:nvPr/>
        </p:nvPicPr>
        <p:blipFill>
          <a:blip r:embed="rId7"/>
          <a:stretch>
            <a:fillRect/>
          </a:stretch>
        </p:blipFill>
        <p:spPr>
          <a:xfrm>
            <a:off x="5355774" y="4304351"/>
            <a:ext cx="6388474" cy="1709056"/>
          </a:xfrm>
          <a:prstGeom prst="rect">
            <a:avLst/>
          </a:prstGeom>
        </p:spPr>
      </p:pic>
    </p:spTree>
    <p:extLst>
      <p:ext uri="{BB962C8B-B14F-4D97-AF65-F5344CB8AC3E}">
        <p14:creationId xmlns:p14="http://schemas.microsoft.com/office/powerpoint/2010/main" val="2326789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9168" y="91555"/>
            <a:ext cx="2121093"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Attenuator</a:t>
            </a:r>
          </a:p>
        </p:txBody>
      </p:sp>
      <p:sp>
        <p:nvSpPr>
          <p:cNvPr id="3" name="Rectangle 2"/>
          <p:cNvSpPr/>
          <p:nvPr/>
        </p:nvSpPr>
        <p:spPr>
          <a:xfrm>
            <a:off x="596932" y="869732"/>
            <a:ext cx="11939451" cy="584775"/>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An attenuator is a device intended for reducing the power of electromagnetic waves propagating along the RF transmission line</a:t>
            </a:r>
            <a:r>
              <a:rPr lang="en-US" sz="1600" dirty="0" smtClean="0">
                <a:latin typeface="Times New Roman" panose="02020603050405020304" pitchFamily="18" charset="0"/>
                <a:cs typeface="Times New Roman" panose="02020603050405020304" pitchFamily="18" charset="0"/>
              </a:rPr>
              <a:t>. In my laboratory work I used the adjustable attenuator.</a:t>
            </a:r>
            <a:endParaRPr lang="en-US" sz="1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053690" y="1401689"/>
            <a:ext cx="5036574" cy="14507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168" y="2852406"/>
            <a:ext cx="8824725" cy="3284505"/>
          </a:xfrm>
          <a:prstGeom prst="rect">
            <a:avLst/>
          </a:prstGeom>
        </p:spPr>
      </p:pic>
    </p:spTree>
    <p:extLst>
      <p:ext uri="{BB962C8B-B14F-4D97-AF65-F5344CB8AC3E}">
        <p14:creationId xmlns:p14="http://schemas.microsoft.com/office/powerpoint/2010/main" val="824632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2"/>
          <p:cNvSpPr txBox="1">
            <a:spLocks/>
          </p:cNvSpPr>
          <p:nvPr/>
        </p:nvSpPr>
        <p:spPr>
          <a:xfrm>
            <a:off x="129246" y="117024"/>
            <a:ext cx="11708234" cy="1197970"/>
          </a:xfrm>
          <a:prstGeom prst="rect">
            <a:avLst/>
          </a:prstGeom>
        </p:spPr>
        <p:txBody>
          <a:bodyPr vert="horz" lIns="91440" tIns="45720" rIns="91440" bIns="45720" rtlCol="0">
            <a:normAutofit/>
          </a:bodyPr>
          <a:lstStyle>
            <a:lvl1pPr marL="246236" indent="-246236" algn="l" defTabSz="656631" rtl="0" eaLnBrk="1" latinLnBrk="0" hangingPunct="1">
              <a:spcBef>
                <a:spcPct val="20000"/>
              </a:spcBef>
              <a:buFont typeface="Arial" pitchFamily="34" charset="0"/>
              <a:buChar char="•"/>
              <a:defRPr sz="2298" kern="1200">
                <a:solidFill>
                  <a:schemeClr val="tx1"/>
                </a:solidFill>
                <a:latin typeface="+mn-lt"/>
                <a:ea typeface="+mn-ea"/>
                <a:cs typeface="+mn-cs"/>
              </a:defRPr>
            </a:lvl1pPr>
            <a:lvl2pPr marL="533512" indent="-205197" algn="l" defTabSz="656631" rtl="0" eaLnBrk="1" latinLnBrk="0" hangingPunct="1">
              <a:spcBef>
                <a:spcPct val="20000"/>
              </a:spcBef>
              <a:buFont typeface="Arial" pitchFamily="34" charset="0"/>
              <a:buChar char="–"/>
              <a:defRPr sz="2011" kern="1200">
                <a:solidFill>
                  <a:schemeClr val="tx1"/>
                </a:solidFill>
                <a:latin typeface="+mn-lt"/>
                <a:ea typeface="+mn-ea"/>
                <a:cs typeface="+mn-cs"/>
              </a:defRPr>
            </a:lvl2pPr>
            <a:lvl3pPr marL="820788" indent="-164158" algn="l" defTabSz="656631" rtl="0" eaLnBrk="1" latinLnBrk="0" hangingPunct="1">
              <a:spcBef>
                <a:spcPct val="20000"/>
              </a:spcBef>
              <a:buFont typeface="Arial" pitchFamily="34" charset="0"/>
              <a:buChar char="•"/>
              <a:defRPr sz="1723" kern="1200">
                <a:solidFill>
                  <a:schemeClr val="tx1"/>
                </a:solidFill>
                <a:latin typeface="+mn-lt"/>
                <a:ea typeface="+mn-ea"/>
                <a:cs typeface="+mn-cs"/>
              </a:defRPr>
            </a:lvl3pPr>
            <a:lvl4pPr marL="1149104" indent="-164158" algn="l" defTabSz="656631" rtl="0" eaLnBrk="1" latinLnBrk="0" hangingPunct="1">
              <a:spcBef>
                <a:spcPct val="20000"/>
              </a:spcBef>
              <a:buFont typeface="Arial" pitchFamily="34" charset="0"/>
              <a:buChar char="–"/>
              <a:defRPr sz="1436" kern="1200">
                <a:solidFill>
                  <a:schemeClr val="tx1"/>
                </a:solidFill>
                <a:latin typeface="+mn-lt"/>
                <a:ea typeface="+mn-ea"/>
                <a:cs typeface="+mn-cs"/>
              </a:defRPr>
            </a:lvl4pPr>
            <a:lvl5pPr marL="1477419" indent="-164158" algn="l" defTabSz="656631" rtl="0" eaLnBrk="1" latinLnBrk="0" hangingPunct="1">
              <a:spcBef>
                <a:spcPct val="20000"/>
              </a:spcBef>
              <a:buFont typeface="Arial" pitchFamily="34" charset="0"/>
              <a:buChar char="»"/>
              <a:defRPr sz="1436" kern="1200">
                <a:solidFill>
                  <a:schemeClr val="tx1"/>
                </a:solidFill>
                <a:latin typeface="+mn-lt"/>
                <a:ea typeface="+mn-ea"/>
                <a:cs typeface="+mn-cs"/>
              </a:defRPr>
            </a:lvl5pPr>
            <a:lvl6pPr marL="1805734" indent="-164158" algn="l" defTabSz="656631" rtl="0" eaLnBrk="1" latinLnBrk="0" hangingPunct="1">
              <a:spcBef>
                <a:spcPct val="20000"/>
              </a:spcBef>
              <a:buFont typeface="Arial" pitchFamily="34" charset="0"/>
              <a:buChar char="•"/>
              <a:defRPr sz="1436" kern="1200">
                <a:solidFill>
                  <a:schemeClr val="tx1"/>
                </a:solidFill>
                <a:latin typeface="+mn-lt"/>
                <a:ea typeface="+mn-ea"/>
                <a:cs typeface="+mn-cs"/>
              </a:defRPr>
            </a:lvl6pPr>
            <a:lvl7pPr marL="2134050" indent="-164158" algn="l" defTabSz="656631" rtl="0" eaLnBrk="1" latinLnBrk="0" hangingPunct="1">
              <a:spcBef>
                <a:spcPct val="20000"/>
              </a:spcBef>
              <a:buFont typeface="Arial" pitchFamily="34" charset="0"/>
              <a:buChar char="•"/>
              <a:defRPr sz="1436" kern="1200">
                <a:solidFill>
                  <a:schemeClr val="tx1"/>
                </a:solidFill>
                <a:latin typeface="+mn-lt"/>
                <a:ea typeface="+mn-ea"/>
                <a:cs typeface="+mn-cs"/>
              </a:defRPr>
            </a:lvl7pPr>
            <a:lvl8pPr marL="2462365" indent="-164158" algn="l" defTabSz="656631" rtl="0" eaLnBrk="1" latinLnBrk="0" hangingPunct="1">
              <a:spcBef>
                <a:spcPct val="20000"/>
              </a:spcBef>
              <a:buFont typeface="Arial" pitchFamily="34" charset="0"/>
              <a:buChar char="•"/>
              <a:defRPr sz="1436" kern="1200">
                <a:solidFill>
                  <a:schemeClr val="tx1"/>
                </a:solidFill>
                <a:latin typeface="+mn-lt"/>
                <a:ea typeface="+mn-ea"/>
                <a:cs typeface="+mn-cs"/>
              </a:defRPr>
            </a:lvl8pPr>
            <a:lvl9pPr marL="2790680" indent="-164158" algn="l" defTabSz="656631" rtl="0" eaLnBrk="1" latinLnBrk="0" hangingPunct="1">
              <a:spcBef>
                <a:spcPct val="20000"/>
              </a:spcBef>
              <a:buFont typeface="Arial" pitchFamily="34" charset="0"/>
              <a:buChar char="•"/>
              <a:defRPr sz="1436" kern="1200">
                <a:solidFill>
                  <a:schemeClr val="tx1"/>
                </a:solidFill>
                <a:latin typeface="+mn-lt"/>
                <a:ea typeface="+mn-ea"/>
                <a:cs typeface="+mn-cs"/>
              </a:defRPr>
            </a:lvl9pPr>
          </a:lstStyle>
          <a:p>
            <a:pPr marL="246236" marR="0" lvl="0" indent="-246236" algn="l" defTabSz="656631"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Before being installed on the accelerator, the attenuator must be calibrated</a:t>
            </a:r>
            <a:r>
              <a:rPr kumimoji="0" lang="ro-RO" sz="16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endParaRPr kumimoji="0" lang="ru-RU" sz="16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246236" marR="0" lvl="0" indent="-246236" algn="l" defTabSz="656631"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This lab work </a:t>
            </a:r>
            <a:r>
              <a:rPr lang="ro-RO" sz="1600" dirty="0" smtClean="0">
                <a:solidFill>
                  <a:sysClr val="windowText" lastClr="000000"/>
                </a:solidFill>
                <a:latin typeface="Times New Roman" panose="02020603050405020304" pitchFamily="18" charset="0"/>
                <a:cs typeface="Times New Roman" panose="02020603050405020304" pitchFamily="18" charset="0"/>
              </a:rPr>
              <a:t>was </a:t>
            </a:r>
            <a:r>
              <a:rPr kumimoji="0" lang="en-US" sz="16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devoted to the calibration by successive substitution: comparison of the attenuation by the reference and calibrated attenuators.</a:t>
            </a:r>
            <a:endParaRPr kumimoji="0" lang="ru-RU" sz="16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55" y="1582781"/>
            <a:ext cx="5312230" cy="3984172"/>
          </a:xfrm>
          <a:prstGeom prst="rect">
            <a:avLst/>
          </a:prstGeom>
        </p:spPr>
      </p:pic>
      <p:pic>
        <p:nvPicPr>
          <p:cNvPr id="5" name="Picture 4"/>
          <p:cNvPicPr>
            <a:picLocks noChangeAspect="1"/>
          </p:cNvPicPr>
          <p:nvPr/>
        </p:nvPicPr>
        <p:blipFill>
          <a:blip r:embed="rId3"/>
          <a:stretch>
            <a:fillRect/>
          </a:stretch>
        </p:blipFill>
        <p:spPr>
          <a:xfrm>
            <a:off x="6738493" y="1894430"/>
            <a:ext cx="4584589" cy="2755631"/>
          </a:xfrm>
          <a:prstGeom prst="rect">
            <a:avLst/>
          </a:prstGeom>
        </p:spPr>
      </p:pic>
    </p:spTree>
    <p:extLst>
      <p:ext uri="{BB962C8B-B14F-4D97-AF65-F5344CB8AC3E}">
        <p14:creationId xmlns:p14="http://schemas.microsoft.com/office/powerpoint/2010/main" val="5845052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5154" y="1488065"/>
            <a:ext cx="5556068" cy="584775"/>
          </a:xfrm>
          <a:prstGeom prst="rect">
            <a:avLst/>
          </a:prstGeom>
        </p:spPr>
        <p:txBody>
          <a:bodyPr wrap="square">
            <a:spAutoFit/>
          </a:bodyPr>
          <a:lstStyle/>
          <a:p>
            <a:pPr algn="ctr"/>
            <a:r>
              <a:rPr lang="en-US" sz="1600" dirty="0">
                <a:latin typeface="Times New Roman" panose="02020603050405020304" pitchFamily="18" charset="0"/>
                <a:cs typeface="Times New Roman" panose="02020603050405020304" pitchFamily="18" charset="0"/>
              </a:rPr>
              <a:t>The frequency range of Model of the flat-top </a:t>
            </a:r>
            <a:r>
              <a:rPr lang="en-US" sz="1600" dirty="0" err="1">
                <a:latin typeface="Times New Roman" panose="02020603050405020304" pitchFamily="18" charset="0"/>
                <a:cs typeface="Times New Roman" panose="02020603050405020304" pitchFamily="18" charset="0"/>
              </a:rPr>
              <a:t>dee</a:t>
            </a:r>
            <a:r>
              <a:rPr lang="en-US" sz="1600" dirty="0">
                <a:latin typeface="Times New Roman" panose="02020603050405020304" pitchFamily="18" charset="0"/>
                <a:cs typeface="Times New Roman" panose="02020603050405020304" pitchFamily="18" charset="0"/>
              </a:rPr>
              <a:t> of the </a:t>
            </a:r>
            <a:r>
              <a:rPr lang="en-US" sz="1600" dirty="0" smtClean="0">
                <a:latin typeface="Times New Roman" panose="02020603050405020304" pitchFamily="18" charset="0"/>
                <a:cs typeface="Times New Roman" panose="02020603050405020304" pitchFamily="18" charset="0"/>
              </a:rPr>
              <a:t>DC280 : </a:t>
            </a:r>
            <a:r>
              <a:rPr lang="en-US" sz="1600" dirty="0" err="1">
                <a:latin typeface="Times New Roman" panose="02020603050405020304" pitchFamily="18" charset="0"/>
                <a:cs typeface="Times New Roman" panose="02020603050405020304" pitchFamily="18" charset="0"/>
              </a:rPr>
              <a:t>fа</a:t>
            </a:r>
            <a:r>
              <a:rPr lang="en-US" sz="1600" dirty="0">
                <a:latin typeface="Times New Roman" panose="02020603050405020304" pitchFamily="18" charset="0"/>
                <a:cs typeface="Times New Roman" panose="02020603050405020304" pitchFamily="18" charset="0"/>
              </a:rPr>
              <a:t> = </a:t>
            </a:r>
            <a:r>
              <a:rPr lang="en-US" sz="1600" dirty="0" smtClean="0">
                <a:latin typeface="Times New Roman" panose="02020603050405020304" pitchFamily="18" charset="0"/>
                <a:cs typeface="Times New Roman" panose="02020603050405020304" pitchFamily="18" charset="0"/>
              </a:rPr>
              <a:t>70÷200 </a:t>
            </a:r>
            <a:r>
              <a:rPr lang="en-US" sz="1600" dirty="0">
                <a:latin typeface="Times New Roman" panose="02020603050405020304" pitchFamily="18" charset="0"/>
                <a:cs typeface="Times New Roman" panose="02020603050405020304" pitchFamily="18" charset="0"/>
              </a:rPr>
              <a:t>MHz</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154" y="2161899"/>
            <a:ext cx="5367337" cy="380347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154" y="2161898"/>
            <a:ext cx="5556068" cy="3803473"/>
          </a:xfrm>
          <a:prstGeom prst="rect">
            <a:avLst/>
          </a:prstGeom>
        </p:spPr>
      </p:pic>
      <p:sp>
        <p:nvSpPr>
          <p:cNvPr id="2" name="TextBox 1"/>
          <p:cNvSpPr txBox="1"/>
          <p:nvPr/>
        </p:nvSpPr>
        <p:spPr>
          <a:xfrm>
            <a:off x="444138" y="126330"/>
            <a:ext cx="5338353" cy="830997"/>
          </a:xfrm>
          <a:prstGeom prst="rect">
            <a:avLst/>
          </a:prstGeom>
          <a:noFill/>
        </p:spPr>
        <p:txBody>
          <a:bodyPr wrap="square" rtlCol="0">
            <a:spAutoFit/>
          </a:bodyPr>
          <a:lstStyle/>
          <a:p>
            <a:pPr algn="just"/>
            <a:r>
              <a:rPr lang="en-US" sz="2400" b="1" u="sng" dirty="0">
                <a:latin typeface="Times New Roman" panose="02020603050405020304" pitchFamily="18" charset="0"/>
                <a:cs typeface="Times New Roman" panose="02020603050405020304" pitchFamily="18" charset="0"/>
              </a:rPr>
              <a:t>M</a:t>
            </a:r>
            <a:r>
              <a:rPr lang="en-US" sz="2400" b="1" u="sng" dirty="0" smtClean="0">
                <a:latin typeface="Times New Roman" panose="02020603050405020304" pitchFamily="18" charset="0"/>
                <a:cs typeface="Times New Roman" panose="02020603050405020304" pitchFamily="18" charset="0"/>
              </a:rPr>
              <a:t>odel of the flat-top </a:t>
            </a:r>
            <a:r>
              <a:rPr lang="en-US" sz="2400" b="1" u="sng" dirty="0" err="1" smtClean="0">
                <a:latin typeface="Times New Roman" panose="02020603050405020304" pitchFamily="18" charset="0"/>
                <a:cs typeface="Times New Roman" panose="02020603050405020304" pitchFamily="18" charset="0"/>
              </a:rPr>
              <a:t>dee</a:t>
            </a:r>
            <a:r>
              <a:rPr lang="en-US" sz="2400" b="1" u="sng" dirty="0" smtClean="0">
                <a:latin typeface="Times New Roman" panose="02020603050405020304" pitchFamily="18" charset="0"/>
                <a:cs typeface="Times New Roman" panose="02020603050405020304" pitchFamily="18" charset="0"/>
              </a:rPr>
              <a:t> of the DC280 with coupling like on cyclotron U-400M </a:t>
            </a:r>
            <a:endParaRPr lang="ru-RU" sz="2400" b="1" u="sng"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44138" y="1151906"/>
            <a:ext cx="5338353" cy="1077218"/>
          </a:xfrm>
          <a:prstGeom prst="rect">
            <a:avLst/>
          </a:prstGeom>
          <a:noFill/>
        </p:spPr>
        <p:txBody>
          <a:bodyPr wrap="square" rtlCol="0">
            <a:spAutoFit/>
          </a:bodyPr>
          <a:lstStyle/>
          <a:p>
            <a:pPr algn="just"/>
            <a:r>
              <a:rPr lang="en-US" sz="1600" dirty="0" smtClean="0">
                <a:latin typeface="Times New Roman" panose="02020603050405020304" pitchFamily="18" charset="0"/>
                <a:cs typeface="Times New Roman" panose="02020603050405020304" pitchFamily="18" charset="0"/>
              </a:rPr>
              <a:t> This model is </a:t>
            </a:r>
            <a:r>
              <a:rPr lang="ro-RO" sz="1600" dirty="0" smtClean="0">
                <a:latin typeface="Times New Roman" panose="02020603050405020304" pitchFamily="18" charset="0"/>
                <a:cs typeface="Times New Roman" panose="02020603050405020304" pitchFamily="18" charset="0"/>
              </a:rPr>
              <a:t>used</a:t>
            </a:r>
            <a:r>
              <a:rPr lang="en-US" sz="1600" dirty="0" smtClean="0">
                <a:latin typeface="Times New Roman" panose="02020603050405020304" pitchFamily="18" charset="0"/>
                <a:cs typeface="Times New Roman" panose="02020603050405020304" pitchFamily="18" charset="0"/>
              </a:rPr>
              <a:t> for training</a:t>
            </a:r>
            <a:r>
              <a:rPr lang="ro-RO" sz="1600" dirty="0" smtClean="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 </a:t>
            </a:r>
            <a:r>
              <a:rPr lang="ro-RO" sz="1600" dirty="0">
                <a:latin typeface="Times New Roman" panose="02020603050405020304" pitchFamily="18" charset="0"/>
                <a:cs typeface="Times New Roman" panose="02020603050405020304" pitchFamily="18" charset="0"/>
              </a:rPr>
              <a:t>to tune</a:t>
            </a:r>
            <a:r>
              <a:rPr lang="en-US" sz="1600" dirty="0">
                <a:latin typeface="Times New Roman" panose="02020603050405020304" pitchFamily="18" charset="0"/>
                <a:cs typeface="Times New Roman" panose="02020603050405020304" pitchFamily="18" charset="0"/>
              </a:rPr>
              <a:t> the frequency and adjust the matching on the cyclotron</a:t>
            </a:r>
            <a:r>
              <a:rPr lang="ro-RO" sz="1600" dirty="0">
                <a:latin typeface="Times New Roman" panose="02020603050405020304" pitchFamily="18" charset="0"/>
                <a:cs typeface="Times New Roman" panose="02020603050405020304" pitchFamily="18" charset="0"/>
              </a:rPr>
              <a:t> using rotative loop coupling.</a:t>
            </a:r>
          </a:p>
          <a:p>
            <a:r>
              <a:rPr lang="en-US" sz="1600" dirty="0" smtClean="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4073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754" y="748937"/>
            <a:ext cx="5721532" cy="584775"/>
          </a:xfrm>
          <a:prstGeom prst="rect">
            <a:avLst/>
          </a:prstGeom>
          <a:noFill/>
        </p:spPr>
        <p:txBody>
          <a:bodyPr wrap="square" rtlCol="0">
            <a:spAutoFit/>
          </a:bodyPr>
          <a:lstStyle/>
          <a:p>
            <a:r>
              <a:rPr lang="ro-RO" sz="3200" b="1" u="sng" dirty="0" smtClean="0">
                <a:latin typeface="Times New Roman" panose="02020603050405020304" pitchFamily="18" charset="0"/>
                <a:cs typeface="Times New Roman" panose="02020603050405020304" pitchFamily="18" charset="0"/>
              </a:rPr>
              <a:t>Conclusion:</a:t>
            </a:r>
            <a:endParaRPr lang="en-US" sz="3200" b="1" u="sng"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27611" y="1480458"/>
            <a:ext cx="10267406" cy="2862322"/>
          </a:xfrm>
          <a:prstGeom prst="rect">
            <a:avLst/>
          </a:prstGeom>
          <a:noFill/>
        </p:spPr>
        <p:txBody>
          <a:bodyPr wrap="square" rtlCol="0">
            <a:spAutoFit/>
          </a:bodyPr>
          <a:lstStyle/>
          <a:p>
            <a:pPr marL="285750" indent="-285750">
              <a:buFont typeface="Wingdings" panose="05000000000000000000" pitchFamily="2" charset="2"/>
              <a:buChar char="ü"/>
            </a:pPr>
            <a:r>
              <a:rPr lang="ro-RO" dirty="0" smtClean="0">
                <a:latin typeface="Times New Roman" panose="02020603050405020304" pitchFamily="18" charset="0"/>
                <a:cs typeface="Times New Roman" panose="02020603050405020304" pitchFamily="18" charset="0"/>
              </a:rPr>
              <a:t>I learned how to calibrate the </a:t>
            </a:r>
            <a:r>
              <a:rPr lang="en-US" dirty="0" smtClean="0">
                <a:latin typeface="Times New Roman" panose="02020603050405020304" pitchFamily="18" charset="0"/>
                <a:cs typeface="Times New Roman" panose="02020603050405020304" pitchFamily="18" charset="0"/>
              </a:rPr>
              <a:t>equipment</a:t>
            </a:r>
            <a:r>
              <a:rPr lang="ro-RO" dirty="0">
                <a:latin typeface="Times New Roman" panose="02020603050405020304" pitchFamily="18" charset="0"/>
                <a:cs typeface="Times New Roman" panose="02020603050405020304" pitchFamily="18" charset="0"/>
              </a:rPr>
              <a:t> </a:t>
            </a:r>
            <a:r>
              <a:rPr lang="ro-RO" dirty="0" smtClean="0">
                <a:latin typeface="Times New Roman" panose="02020603050405020304" pitchFamily="18" charset="0"/>
                <a:cs typeface="Times New Roman" panose="02020603050405020304" pitchFamily="18" charset="0"/>
              </a:rPr>
              <a:t>and how to perform various physical mesurements.</a:t>
            </a:r>
          </a:p>
          <a:p>
            <a:pPr marL="285750" indent="-285750">
              <a:buFont typeface="Wingdings" panose="05000000000000000000" pitchFamily="2" charset="2"/>
              <a:buChar char="ü"/>
            </a:pPr>
            <a:r>
              <a:rPr lang="ro-RO" dirty="0" smtClean="0">
                <a:latin typeface="Times New Roman" panose="02020603050405020304" pitchFamily="18" charset="0"/>
                <a:cs typeface="Times New Roman" panose="02020603050405020304" pitchFamily="18" charset="0"/>
              </a:rPr>
              <a:t>I made different </a:t>
            </a:r>
            <a:r>
              <a:rPr lang="en-US" dirty="0" smtClean="0">
                <a:latin typeface="Times New Roman" panose="02020603050405020304" pitchFamily="18" charset="0"/>
                <a:cs typeface="Times New Roman" panose="02020603050405020304" pitchFamily="18" charset="0"/>
              </a:rPr>
              <a:t>determination </a:t>
            </a:r>
            <a:r>
              <a:rPr lang="en-US" dirty="0">
                <a:latin typeface="Times New Roman" panose="02020603050405020304" pitchFamily="18" charset="0"/>
                <a:cs typeface="Times New Roman" panose="02020603050405020304" pitchFamily="18" charset="0"/>
              </a:rPr>
              <a:t>of the wave length in various transmission </a:t>
            </a:r>
            <a:r>
              <a:rPr lang="en-US" dirty="0" smtClean="0">
                <a:latin typeface="Times New Roman" panose="02020603050405020304" pitchFamily="18" charset="0"/>
                <a:cs typeface="Times New Roman" panose="02020603050405020304" pitchFamily="18" charset="0"/>
              </a:rPr>
              <a:t>lines</a:t>
            </a:r>
            <a:r>
              <a:rPr lang="ro-RO"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ü"/>
            </a:pPr>
            <a:r>
              <a:rPr lang="ro-RO" dirty="0" smtClean="0">
                <a:latin typeface="Times New Roman" panose="02020603050405020304" pitchFamily="18" charset="0"/>
                <a:cs typeface="Times New Roman" panose="02020603050405020304" pitchFamily="18" charset="0"/>
              </a:rPr>
              <a:t>With the help of diaphragms and reactive dowel I mesured SWR(standing wave ration) and</a:t>
            </a:r>
            <a:r>
              <a:rPr lang="en-US" dirty="0" smtClean="0">
                <a:latin typeface="Times New Roman" panose="02020603050405020304" pitchFamily="18" charset="0"/>
                <a:cs typeface="Times New Roman" panose="02020603050405020304" pitchFamily="18" charset="0"/>
              </a:rPr>
              <a:t> </a:t>
            </a:r>
            <a:r>
              <a:rPr lang="ro-RO" dirty="0" smtClean="0">
                <a:latin typeface="Times New Roman" panose="02020603050405020304" pitchFamily="18" charset="0"/>
                <a:cs typeface="Times New Roman" panose="02020603050405020304" pitchFamily="18" charset="0"/>
              </a:rPr>
              <a:t>TWR (traveling wave ration).</a:t>
            </a:r>
          </a:p>
          <a:p>
            <a:pPr marL="285750" indent="-285750">
              <a:buFont typeface="Wingdings" panose="05000000000000000000" pitchFamily="2" charset="2"/>
              <a:buChar char="ü"/>
            </a:pPr>
            <a:r>
              <a:rPr lang="ro-RO" dirty="0" smtClean="0">
                <a:latin typeface="Times New Roman" panose="02020603050405020304" pitchFamily="18" charset="0"/>
                <a:cs typeface="Times New Roman" panose="02020603050405020304" pitchFamily="18" charset="0"/>
              </a:rPr>
              <a:t>I have worked with directional coupler(DC), phase sifter, attenuator, equipment which will be used for the </a:t>
            </a:r>
            <a:r>
              <a:rPr lang="en-US" dirty="0" smtClean="0">
                <a:latin typeface="Times New Roman" panose="02020603050405020304" pitchFamily="18" charset="0"/>
                <a:cs typeface="Times New Roman" panose="02020603050405020304" pitchFamily="18" charset="0"/>
              </a:rPr>
              <a:t>linear </a:t>
            </a:r>
            <a:r>
              <a:rPr lang="ro-RO" dirty="0" smtClean="0">
                <a:latin typeface="Times New Roman" panose="02020603050405020304" pitchFamily="18" charset="0"/>
                <a:cs typeface="Times New Roman" panose="02020603050405020304" pitchFamily="18" charset="0"/>
              </a:rPr>
              <a:t>accelerator.</a:t>
            </a:r>
          </a:p>
          <a:p>
            <a:pPr marL="285750" indent="-285750">
              <a:buFont typeface="Wingdings" panose="05000000000000000000" pitchFamily="2" charset="2"/>
              <a:buChar char="ü"/>
            </a:pPr>
            <a:r>
              <a:rPr lang="ro-RO" dirty="0" smtClean="0">
                <a:latin typeface="Times New Roman" panose="02020603050405020304" pitchFamily="18" charset="0"/>
                <a:cs typeface="Times New Roman" panose="02020603050405020304" pitchFamily="18" charset="0"/>
              </a:rPr>
              <a:t>I learned how to tune</a:t>
            </a:r>
            <a:r>
              <a:rPr lang="en-US" dirty="0" smtClean="0">
                <a:latin typeface="Times New Roman" panose="02020603050405020304" pitchFamily="18" charset="0"/>
                <a:cs typeface="Times New Roman" panose="02020603050405020304" pitchFamily="18" charset="0"/>
              </a:rPr>
              <a:t> the frequency and adjust the matching on the cyclotron</a:t>
            </a:r>
            <a:r>
              <a:rPr lang="ro-RO" dirty="0" smtClean="0">
                <a:latin typeface="Times New Roman" panose="02020603050405020304" pitchFamily="18" charset="0"/>
                <a:cs typeface="Times New Roman" panose="02020603050405020304" pitchFamily="18" charset="0"/>
              </a:rPr>
              <a:t> using rotative loop coupling.</a:t>
            </a:r>
          </a:p>
          <a:p>
            <a:pPr marL="285750" indent="-285750">
              <a:buFont typeface="Wingdings" panose="05000000000000000000" pitchFamily="2" charset="2"/>
              <a:buChar char="ü"/>
            </a:pPr>
            <a:endParaRPr lang="ro-RO" dirty="0" smtClean="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3764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57258"/>
          </a:xfrm>
          <a:prstGeom prst="rect">
            <a:avLst/>
          </a:prstGeom>
        </p:spPr>
      </p:pic>
    </p:spTree>
    <p:extLst>
      <p:ext uri="{BB962C8B-B14F-4D97-AF65-F5344CB8AC3E}">
        <p14:creationId xmlns:p14="http://schemas.microsoft.com/office/powerpoint/2010/main" val="37242361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1350" y="1631898"/>
            <a:ext cx="8273890" cy="4651003"/>
          </a:xfrm>
          <a:prstGeom prst="rect">
            <a:avLst/>
          </a:prstGeom>
        </p:spPr>
      </p:pic>
      <p:sp>
        <p:nvSpPr>
          <p:cNvPr id="4" name="Rectangle 3"/>
          <p:cNvSpPr/>
          <p:nvPr/>
        </p:nvSpPr>
        <p:spPr>
          <a:xfrm>
            <a:off x="762827" y="635472"/>
            <a:ext cx="10910936" cy="584775"/>
          </a:xfrm>
          <a:prstGeom prst="rect">
            <a:avLst/>
          </a:prstGeom>
          <a:noFill/>
        </p:spPr>
        <p:txBody>
          <a:bodyPr wrap="none" lIns="91440" tIns="45720" rIns="91440" bIns="45720">
            <a:spAutoFit/>
          </a:bodyPr>
          <a:lstStyle/>
          <a:p>
            <a:pPr algn="ctr"/>
            <a:r>
              <a:rPr lang="ro-RO" sz="32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And thanks to my SUPERvisors for all the help and patience!</a:t>
            </a:r>
            <a:endParaRPr lang="en-US"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2418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60" y="831273"/>
            <a:ext cx="11554692" cy="4904509"/>
          </a:xfrm>
          <a:prstGeom prst="rect">
            <a:avLst/>
          </a:prstGeom>
        </p:spPr>
      </p:pic>
    </p:spTree>
    <p:extLst>
      <p:ext uri="{BB962C8B-B14F-4D97-AF65-F5344CB8AC3E}">
        <p14:creationId xmlns:p14="http://schemas.microsoft.com/office/powerpoint/2010/main" val="5606215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462" y="316406"/>
            <a:ext cx="1915909"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Used equipment: </a:t>
            </a:r>
          </a:p>
        </p:txBody>
      </p:sp>
      <p:sp>
        <p:nvSpPr>
          <p:cNvPr id="3" name="Rectangle 2"/>
          <p:cNvSpPr/>
          <p:nvPr/>
        </p:nvSpPr>
        <p:spPr>
          <a:xfrm>
            <a:off x="681670" y="716747"/>
            <a:ext cx="2299027" cy="338554"/>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SRS SG384 RF generator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382" y="1053450"/>
            <a:ext cx="3115606" cy="1807174"/>
          </a:xfrm>
          <a:prstGeom prst="rect">
            <a:avLst/>
          </a:prstGeom>
        </p:spPr>
      </p:pic>
      <p:sp>
        <p:nvSpPr>
          <p:cNvPr id="5" name="Rectangle 4"/>
          <p:cNvSpPr/>
          <p:nvPr/>
        </p:nvSpPr>
        <p:spPr>
          <a:xfrm>
            <a:off x="8090510" y="608873"/>
            <a:ext cx="2690160" cy="338554"/>
          </a:xfrm>
          <a:prstGeom prst="rect">
            <a:avLst/>
          </a:prstGeom>
        </p:spPr>
        <p:txBody>
          <a:bodyPr wrap="none">
            <a:spAutoFit/>
          </a:bodyPr>
          <a:lstStyle/>
          <a:p>
            <a:r>
              <a:rPr lang="az-Cyrl-AZ" sz="1600" dirty="0">
                <a:latin typeface="Times New Roman" panose="02020603050405020304" pitchFamily="18" charset="0"/>
                <a:cs typeface="Times New Roman" panose="02020603050405020304" pitchFamily="18" charset="0"/>
              </a:rPr>
              <a:t>В6-9 </a:t>
            </a:r>
            <a:r>
              <a:rPr lang="en-US" sz="1600" dirty="0">
                <a:latin typeface="Times New Roman" panose="02020603050405020304" pitchFamily="18" charset="0"/>
                <a:cs typeface="Times New Roman" panose="02020603050405020304" pitchFamily="18" charset="0"/>
              </a:rPr>
              <a:t>selective </a:t>
            </a:r>
            <a:r>
              <a:rPr lang="en-US" sz="1600" dirty="0" err="1">
                <a:latin typeface="Times New Roman" panose="02020603050405020304" pitchFamily="18" charset="0"/>
                <a:cs typeface="Times New Roman" panose="02020603050405020304" pitchFamily="18" charset="0"/>
              </a:rPr>
              <a:t>microvoltmeter</a:t>
            </a:r>
            <a:endParaRPr lang="en-US" sz="1600" dirty="0">
              <a:latin typeface="Times New Roman" panose="02020603050405020304" pitchFamily="18" charset="0"/>
              <a:cs typeface="Times New Roman" panose="02020603050405020304" pitchFamily="18" charset="0"/>
            </a:endParaRPr>
          </a:p>
        </p:txBody>
      </p:sp>
      <p:sp>
        <p:nvSpPr>
          <p:cNvPr id="9" name="Rectangle 8"/>
          <p:cNvSpPr/>
          <p:nvPr/>
        </p:nvSpPr>
        <p:spPr>
          <a:xfrm>
            <a:off x="1131345" y="3986763"/>
            <a:ext cx="1229824" cy="338554"/>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Power meter</a:t>
            </a:r>
          </a:p>
        </p:txBody>
      </p:sp>
      <p:pic>
        <p:nvPicPr>
          <p:cNvPr id="10" name="Picture 9"/>
          <p:cNvPicPr>
            <a:picLocks noChangeAspect="1"/>
          </p:cNvPicPr>
          <p:nvPr/>
        </p:nvPicPr>
        <p:blipFill>
          <a:blip r:embed="rId3"/>
          <a:stretch>
            <a:fillRect/>
          </a:stretch>
        </p:blipFill>
        <p:spPr>
          <a:xfrm>
            <a:off x="273382" y="4556381"/>
            <a:ext cx="3227200" cy="1660187"/>
          </a:xfrm>
          <a:prstGeom prst="rect">
            <a:avLst/>
          </a:prstGeom>
        </p:spPr>
      </p:pic>
      <p:sp>
        <p:nvSpPr>
          <p:cNvPr id="12" name="Rectangle 11"/>
          <p:cNvSpPr/>
          <p:nvPr/>
        </p:nvSpPr>
        <p:spPr>
          <a:xfrm>
            <a:off x="7679307" y="3552991"/>
            <a:ext cx="3761864" cy="338554"/>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KEYSIGHT E5071C Vector Analyzer (VA)</a:t>
            </a:r>
          </a:p>
        </p:txBody>
      </p:sp>
      <p:pic>
        <p:nvPicPr>
          <p:cNvPr id="13" name="Picture 12"/>
          <p:cNvPicPr>
            <a:picLocks noChangeAspect="1"/>
          </p:cNvPicPr>
          <p:nvPr/>
        </p:nvPicPr>
        <p:blipFill>
          <a:blip r:embed="rId4"/>
          <a:stretch>
            <a:fillRect/>
          </a:stretch>
        </p:blipFill>
        <p:spPr>
          <a:xfrm>
            <a:off x="7389091" y="1162871"/>
            <a:ext cx="4086943" cy="1652805"/>
          </a:xfrm>
          <a:prstGeom prst="rect">
            <a:avLst/>
          </a:prstGeom>
        </p:spPr>
      </p:pic>
      <p:sp>
        <p:nvSpPr>
          <p:cNvPr id="6" name="Rectangle 5"/>
          <p:cNvSpPr/>
          <p:nvPr/>
        </p:nvSpPr>
        <p:spPr>
          <a:xfrm>
            <a:off x="3965850" y="1804607"/>
            <a:ext cx="2519279" cy="338554"/>
          </a:xfrm>
          <a:prstGeom prst="rect">
            <a:avLst/>
          </a:prstGeom>
        </p:spPr>
        <p:txBody>
          <a:bodyPr wrap="none">
            <a:spAutoFit/>
          </a:bodyPr>
          <a:lstStyle/>
          <a:p>
            <a:r>
              <a:rPr lang="en-US" sz="1600" dirty="0" smtClean="0">
                <a:latin typeface="Times New Roman" panose="02020603050405020304" pitchFamily="18" charset="0"/>
                <a:cs typeface="Times New Roman" panose="02020603050405020304" pitchFamily="18" charset="0"/>
              </a:rPr>
              <a:t>AKIP 4115/5A </a:t>
            </a:r>
            <a:r>
              <a:rPr lang="en-US" sz="1600" dirty="0">
                <a:latin typeface="Times New Roman" panose="02020603050405020304" pitchFamily="18" charset="0"/>
                <a:cs typeface="Times New Roman" panose="02020603050405020304" pitchFamily="18" charset="0"/>
              </a:rPr>
              <a:t>Oscilloscope</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0582" y="2286570"/>
            <a:ext cx="3677829" cy="2069525"/>
          </a:xfrm>
          <a:prstGeom prst="rect">
            <a:avLst/>
          </a:prstGeom>
        </p:spPr>
      </p:pic>
      <p:pic>
        <p:nvPicPr>
          <p:cNvPr id="8" name="Picture 7"/>
          <p:cNvPicPr>
            <a:picLocks noChangeAspect="1"/>
          </p:cNvPicPr>
          <p:nvPr/>
        </p:nvPicPr>
        <p:blipFill>
          <a:blip r:embed="rId6"/>
          <a:stretch>
            <a:fillRect/>
          </a:stretch>
        </p:blipFill>
        <p:spPr>
          <a:xfrm>
            <a:off x="7502619" y="4021569"/>
            <a:ext cx="3859885" cy="2194999"/>
          </a:xfrm>
          <a:prstGeom prst="rect">
            <a:avLst/>
          </a:prstGeom>
        </p:spPr>
      </p:pic>
    </p:spTree>
    <p:extLst>
      <p:ext uri="{BB962C8B-B14F-4D97-AF65-F5344CB8AC3E}">
        <p14:creationId xmlns:p14="http://schemas.microsoft.com/office/powerpoint/2010/main" val="41551957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2321" y="316407"/>
            <a:ext cx="1704313"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Introduction</a:t>
            </a:r>
          </a:p>
        </p:txBody>
      </p:sp>
      <p:sp>
        <p:nvSpPr>
          <p:cNvPr id="3" name="Rectangle 2"/>
          <p:cNvSpPr/>
          <p:nvPr/>
        </p:nvSpPr>
        <p:spPr>
          <a:xfrm>
            <a:off x="409819" y="981701"/>
            <a:ext cx="3817798" cy="1815882"/>
          </a:xfrm>
          <a:prstGeom prst="rect">
            <a:avLst/>
          </a:prstGeom>
        </p:spPr>
        <p:txBody>
          <a:bodyPr wrap="square">
            <a:spAutoFit/>
          </a:bodyPr>
          <a:lstStyle/>
          <a:p>
            <a:pPr marL="285750" indent="-285750">
              <a:buFont typeface="Arial" panose="020B0604020202020204" pitchFamily="34" charset="0"/>
              <a:buChar char="•"/>
            </a:pPr>
            <a:r>
              <a:rPr lang="ro-RO" sz="1600" dirty="0" smtClean="0">
                <a:latin typeface="Times New Roman" panose="02020603050405020304" pitchFamily="18" charset="0"/>
                <a:cs typeface="Times New Roman" panose="02020603050405020304" pitchFamily="18" charset="0"/>
              </a:rPr>
              <a:t>First</a:t>
            </a:r>
            <a:r>
              <a:rPr lang="en-US" sz="1600" dirty="0" smtClean="0">
                <a:latin typeface="Times New Roman" panose="02020603050405020304" pitchFamily="18" charset="0"/>
                <a:cs typeface="Times New Roman" panose="02020603050405020304" pitchFamily="18" charset="0"/>
              </a:rPr>
              <a:t> Lab</a:t>
            </a:r>
            <a:r>
              <a:rPr lang="ro-RO" sz="1600" dirty="0" smtClean="0">
                <a:latin typeface="Times New Roman" panose="02020603050405020304" pitchFamily="18" charset="0"/>
                <a:cs typeface="Times New Roman" panose="02020603050405020304" pitchFamily="18" charset="0"/>
              </a:rPr>
              <a:t>s</a:t>
            </a:r>
            <a:r>
              <a:rPr lang="en-US" sz="1600" dirty="0" smtClean="0">
                <a:latin typeface="Times New Roman" panose="02020603050405020304" pitchFamily="18" charset="0"/>
                <a:cs typeface="Times New Roman" panose="02020603050405020304" pitchFamily="18" charset="0"/>
              </a:rPr>
              <a:t> </a:t>
            </a:r>
            <a:r>
              <a:rPr lang="ro-RO" sz="1600" dirty="0" smtClean="0">
                <a:latin typeface="Times New Roman" panose="02020603050405020304" pitchFamily="18" charset="0"/>
                <a:cs typeface="Times New Roman" panose="02020603050405020304" pitchFamily="18" charset="0"/>
              </a:rPr>
              <a:t>were</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devoted to the determination of the wave length in various transmission lines.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Three measurement lines are </a:t>
            </a:r>
            <a:r>
              <a:rPr lang="en-US" sz="1600" dirty="0" smtClean="0">
                <a:latin typeface="Times New Roman" panose="02020603050405020304" pitchFamily="18" charset="0"/>
                <a:cs typeface="Times New Roman" panose="02020603050405020304" pitchFamily="18" charset="0"/>
              </a:rPr>
              <a:t>covered: </a:t>
            </a:r>
            <a:endParaRPr lang="en-US" sz="1600" dirty="0">
              <a:latin typeface="Times New Roman" panose="02020603050405020304" pitchFamily="18" charset="0"/>
              <a:cs typeface="Times New Roman" panose="02020603050405020304" pitchFamily="18" charset="0"/>
            </a:endParaRPr>
          </a:p>
          <a:p>
            <a:pPr marL="742950" lvl="1" indent="-285750">
              <a:buSzPct val="80000"/>
              <a:buFont typeface="Wingdings" panose="05000000000000000000" pitchFamily="2" charset="2"/>
              <a:buChar char="ü"/>
            </a:pPr>
            <a:r>
              <a:rPr lang="en-US" sz="1600" dirty="0">
                <a:latin typeface="Times New Roman" panose="02020603050405020304" pitchFamily="18" charset="0"/>
                <a:cs typeface="Times New Roman" panose="02020603050405020304" pitchFamily="18" charset="0"/>
              </a:rPr>
              <a:t>Waveguide</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P</a:t>
            </a:r>
            <a:r>
              <a:rPr lang="ru-RU" sz="1600" dirty="0">
                <a:latin typeface="Times New Roman" panose="02020603050405020304" pitchFamily="18" charset="0"/>
                <a:cs typeface="Times New Roman" panose="02020603050405020304" pitchFamily="18" charset="0"/>
              </a:rPr>
              <a:t>1-7)</a:t>
            </a:r>
          </a:p>
          <a:p>
            <a:pPr marL="742950" lvl="1" indent="-285750">
              <a:buSzPct val="80000"/>
              <a:buFont typeface="Wingdings" panose="05000000000000000000" pitchFamily="2" charset="2"/>
              <a:buChar char="ü"/>
            </a:pPr>
            <a:r>
              <a:rPr lang="en-US" sz="1600" dirty="0">
                <a:latin typeface="Times New Roman" panose="02020603050405020304" pitchFamily="18" charset="0"/>
                <a:cs typeface="Times New Roman" panose="02020603050405020304" pitchFamily="18" charset="0"/>
              </a:rPr>
              <a:t>Coaxial</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P</a:t>
            </a:r>
            <a:r>
              <a:rPr lang="ru-RU" sz="1600" dirty="0">
                <a:latin typeface="Times New Roman" panose="02020603050405020304" pitchFamily="18" charset="0"/>
                <a:cs typeface="Times New Roman" panose="02020603050405020304" pitchFamily="18" charset="0"/>
              </a:rPr>
              <a:t>1-34)</a:t>
            </a:r>
          </a:p>
          <a:p>
            <a:pPr marL="742950" lvl="1" indent="-285750">
              <a:buSzPct val="80000"/>
              <a:buFont typeface="Wingdings" panose="05000000000000000000" pitchFamily="2" charset="2"/>
              <a:buChar char="ü"/>
            </a:pPr>
            <a:r>
              <a:rPr lang="en-US" sz="1600" dirty="0">
                <a:latin typeface="Times New Roman" panose="02020603050405020304" pitchFamily="18" charset="0"/>
                <a:cs typeface="Times New Roman" panose="02020603050405020304" pitchFamily="18" charset="0"/>
              </a:rPr>
              <a:t>Planar</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P</a:t>
            </a:r>
            <a:r>
              <a:rPr lang="ru-RU" sz="1600" dirty="0">
                <a:latin typeface="Times New Roman" panose="02020603050405020304" pitchFamily="18" charset="0"/>
                <a:cs typeface="Times New Roman" panose="02020603050405020304" pitchFamily="18" charset="0"/>
              </a:rPr>
              <a:t>1-17)</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243" y="316408"/>
            <a:ext cx="7869383" cy="3178034"/>
          </a:xfrm>
          <a:prstGeom prst="rect">
            <a:avLst/>
          </a:prstGeom>
        </p:spPr>
      </p:pic>
      <p:pic>
        <p:nvPicPr>
          <p:cNvPr id="7" name="Рисунок 6">
            <a:extLst>
              <a:ext uri="{FF2B5EF4-FFF2-40B4-BE49-F238E27FC236}">
                <a16:creationId xmlns:a16="http://schemas.microsoft.com/office/drawing/2014/main" id="{5C344184-3B59-4393-A16F-8B7B4C74F58B}"/>
              </a:ext>
            </a:extLst>
          </p:cNvPr>
          <p:cNvPicPr>
            <a:picLocks noChangeAspect="1"/>
          </p:cNvPicPr>
          <p:nvPr/>
        </p:nvPicPr>
        <p:blipFill>
          <a:blip r:embed="rId4"/>
          <a:stretch>
            <a:fillRect/>
          </a:stretch>
        </p:blipFill>
        <p:spPr>
          <a:xfrm>
            <a:off x="4917153" y="3760121"/>
            <a:ext cx="3363470" cy="2520000"/>
          </a:xfrm>
          <a:prstGeom prst="rect">
            <a:avLst/>
          </a:prstGeom>
        </p:spPr>
      </p:pic>
      <p:sp>
        <p:nvSpPr>
          <p:cNvPr id="8" name="Прямоугольник 7">
            <a:extLst>
              <a:ext uri="{FF2B5EF4-FFF2-40B4-BE49-F238E27FC236}">
                <a16:creationId xmlns:a16="http://schemas.microsoft.com/office/drawing/2014/main" id="{F986B113-22FB-4BF7-B90A-BF96F38BE20E}"/>
              </a:ext>
            </a:extLst>
          </p:cNvPr>
          <p:cNvSpPr/>
          <p:nvPr/>
        </p:nvSpPr>
        <p:spPr>
          <a:xfrm>
            <a:off x="6431880" y="4121441"/>
            <a:ext cx="1344687" cy="707886"/>
          </a:xfrm>
          <a:prstGeom prst="rect">
            <a:avLst/>
          </a:prstGeom>
        </p:spPr>
        <p:txBody>
          <a:bodyPr wrap="square">
            <a:spAutoFit/>
          </a:bodyPr>
          <a:lstStyle/>
          <a:p>
            <a:pPr algn="ctr"/>
            <a:r>
              <a:rPr lang="ru-RU" sz="2000" dirty="0">
                <a:solidFill>
                  <a:srgbClr val="FFFF00"/>
                </a:solidFill>
              </a:rPr>
              <a:t>Р1-34</a:t>
            </a:r>
            <a:r>
              <a:rPr lang="en-US" sz="2000" dirty="0">
                <a:solidFill>
                  <a:srgbClr val="FFFF00"/>
                </a:solidFill>
              </a:rPr>
              <a:t> coaxial line</a:t>
            </a:r>
            <a:endParaRPr lang="ru-RU" sz="2000" dirty="0">
              <a:solidFill>
                <a:srgbClr val="FFFF00"/>
              </a:solidFill>
            </a:endParaRPr>
          </a:p>
        </p:txBody>
      </p:sp>
      <p:pic>
        <p:nvPicPr>
          <p:cNvPr id="9" name="Рисунок 8">
            <a:extLst>
              <a:ext uri="{FF2B5EF4-FFF2-40B4-BE49-F238E27FC236}">
                <a16:creationId xmlns:a16="http://schemas.microsoft.com/office/drawing/2014/main" id="{2764942C-7FBD-426D-B1F7-90971AF6BD2A}"/>
              </a:ext>
            </a:extLst>
          </p:cNvPr>
          <p:cNvPicPr>
            <a:picLocks noChangeAspect="1"/>
          </p:cNvPicPr>
          <p:nvPr/>
        </p:nvPicPr>
        <p:blipFill>
          <a:blip r:embed="rId5"/>
          <a:stretch>
            <a:fillRect/>
          </a:stretch>
        </p:blipFill>
        <p:spPr>
          <a:xfrm>
            <a:off x="8661568" y="3733970"/>
            <a:ext cx="3363471" cy="2520000"/>
          </a:xfrm>
          <a:prstGeom prst="rect">
            <a:avLst/>
          </a:prstGeom>
        </p:spPr>
      </p:pic>
      <p:sp>
        <p:nvSpPr>
          <p:cNvPr id="10" name="Прямоугольник 9">
            <a:extLst>
              <a:ext uri="{FF2B5EF4-FFF2-40B4-BE49-F238E27FC236}">
                <a16:creationId xmlns:a16="http://schemas.microsoft.com/office/drawing/2014/main" id="{57F73983-80AC-4651-94E2-258A11A182FE}"/>
              </a:ext>
            </a:extLst>
          </p:cNvPr>
          <p:cNvSpPr/>
          <p:nvPr/>
        </p:nvSpPr>
        <p:spPr>
          <a:xfrm>
            <a:off x="8819268" y="5754251"/>
            <a:ext cx="3048070" cy="400110"/>
          </a:xfrm>
          <a:prstGeom prst="rect">
            <a:avLst/>
          </a:prstGeom>
        </p:spPr>
        <p:txBody>
          <a:bodyPr wrap="square">
            <a:spAutoFit/>
          </a:bodyPr>
          <a:lstStyle/>
          <a:p>
            <a:pPr algn="ctr"/>
            <a:r>
              <a:rPr lang="ru-RU" sz="2000" dirty="0">
                <a:solidFill>
                  <a:srgbClr val="FFFF00"/>
                </a:solidFill>
              </a:rPr>
              <a:t>Р1-17</a:t>
            </a:r>
            <a:r>
              <a:rPr lang="en-US" sz="2000" dirty="0">
                <a:solidFill>
                  <a:srgbClr val="FFFF00"/>
                </a:solidFill>
              </a:rPr>
              <a:t> planar line</a:t>
            </a:r>
            <a:endParaRPr lang="ru-RU" sz="2000" dirty="0">
              <a:solidFill>
                <a:srgbClr val="FFFF00"/>
              </a:solidFill>
            </a:endParaRPr>
          </a:p>
        </p:txBody>
      </p:sp>
      <p:pic>
        <p:nvPicPr>
          <p:cNvPr id="11" name="Рисунок 10">
            <a:extLst>
              <a:ext uri="{FF2B5EF4-FFF2-40B4-BE49-F238E27FC236}">
                <a16:creationId xmlns:a16="http://schemas.microsoft.com/office/drawing/2014/main" id="{C89DC3C4-4952-4DF2-9CA6-77AB4E92263F}"/>
              </a:ext>
            </a:extLst>
          </p:cNvPr>
          <p:cNvPicPr>
            <a:picLocks noChangeAspect="1"/>
          </p:cNvPicPr>
          <p:nvPr/>
        </p:nvPicPr>
        <p:blipFill>
          <a:blip r:embed="rId6"/>
          <a:stretch>
            <a:fillRect/>
          </a:stretch>
        </p:blipFill>
        <p:spPr>
          <a:xfrm>
            <a:off x="62196" y="3760121"/>
            <a:ext cx="4474011" cy="2520000"/>
          </a:xfrm>
          <a:prstGeom prst="rect">
            <a:avLst/>
          </a:prstGeom>
        </p:spPr>
      </p:pic>
      <p:sp>
        <p:nvSpPr>
          <p:cNvPr id="12" name="Прямоугольник 11">
            <a:extLst>
              <a:ext uri="{FF2B5EF4-FFF2-40B4-BE49-F238E27FC236}">
                <a16:creationId xmlns:a16="http://schemas.microsoft.com/office/drawing/2014/main" id="{D613E466-B910-4950-AB27-6D1BE210AFFA}"/>
              </a:ext>
            </a:extLst>
          </p:cNvPr>
          <p:cNvSpPr/>
          <p:nvPr/>
        </p:nvSpPr>
        <p:spPr>
          <a:xfrm>
            <a:off x="215727" y="4280237"/>
            <a:ext cx="1801027" cy="707886"/>
          </a:xfrm>
          <a:prstGeom prst="rect">
            <a:avLst/>
          </a:prstGeom>
        </p:spPr>
        <p:txBody>
          <a:bodyPr wrap="square">
            <a:spAutoFit/>
          </a:bodyPr>
          <a:lstStyle/>
          <a:p>
            <a:pPr algn="ctr"/>
            <a:r>
              <a:rPr lang="ru-RU" sz="2000" dirty="0">
                <a:solidFill>
                  <a:srgbClr val="FFFF00"/>
                </a:solidFill>
              </a:rPr>
              <a:t>Р1-7 </a:t>
            </a:r>
            <a:r>
              <a:rPr lang="en-US" sz="2000" dirty="0">
                <a:solidFill>
                  <a:srgbClr val="FFFF00"/>
                </a:solidFill>
              </a:rPr>
              <a:t>waveguide line</a:t>
            </a:r>
            <a:endParaRPr lang="ru-RU" sz="2000" dirty="0">
              <a:solidFill>
                <a:srgbClr val="FFFF00"/>
              </a:solidFill>
            </a:endParaRPr>
          </a:p>
        </p:txBody>
      </p:sp>
    </p:spTree>
    <p:extLst>
      <p:ext uri="{BB962C8B-B14F-4D97-AF65-F5344CB8AC3E}">
        <p14:creationId xmlns:p14="http://schemas.microsoft.com/office/powerpoint/2010/main" val="29544502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0977" y="427243"/>
            <a:ext cx="3110403" cy="400110"/>
          </a:xfrm>
          <a:prstGeom prst="rect">
            <a:avLst/>
          </a:prstGeom>
        </p:spPr>
        <p:txBody>
          <a:bodyPr wrap="none">
            <a:spAutoFit/>
          </a:bodyPr>
          <a:lstStyle/>
          <a:p>
            <a:r>
              <a:rPr lang="en-US" sz="2000" b="1" dirty="0">
                <a:latin typeface="Times New Roman" panose="02020603050405020304" pitchFamily="18" charset="0"/>
                <a:cs typeface="Times New Roman" panose="02020603050405020304" pitchFamily="18" charset="0"/>
              </a:rPr>
              <a:t>Wave types in </a:t>
            </a:r>
            <a:r>
              <a:rPr lang="en-US" sz="2000" b="1" dirty="0" smtClean="0">
                <a:latin typeface="Times New Roman" panose="02020603050405020304" pitchFamily="18" charset="0"/>
                <a:cs typeface="Times New Roman" panose="02020603050405020304" pitchFamily="18" charset="0"/>
              </a:rPr>
              <a:t>waveguides</a:t>
            </a:r>
            <a:r>
              <a:rPr lang="ro-RO"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
        <p:nvSpPr>
          <p:cNvPr id="3" name="Rectangle 2"/>
          <p:cNvSpPr/>
          <p:nvPr/>
        </p:nvSpPr>
        <p:spPr>
          <a:xfrm>
            <a:off x="672577" y="1157007"/>
            <a:ext cx="3463636" cy="1200329"/>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Н-waves </a:t>
            </a:r>
            <a:r>
              <a:rPr lang="en-US" dirty="0">
                <a:latin typeface="Times New Roman" panose="02020603050405020304" pitchFamily="18" charset="0"/>
                <a:cs typeface="Times New Roman" panose="02020603050405020304" pitchFamily="18" charset="0"/>
              </a:rPr>
              <a:t>(transverse electric, ТЕ) — Н vector has both longitudinal and transverse components, and E vector has only the transverse one.</a:t>
            </a:r>
          </a:p>
        </p:txBody>
      </p:sp>
      <p:pic>
        <p:nvPicPr>
          <p:cNvPr id="4" name="Picture 3"/>
          <p:cNvPicPr>
            <a:picLocks noChangeAspect="1"/>
          </p:cNvPicPr>
          <p:nvPr/>
        </p:nvPicPr>
        <p:blipFill>
          <a:blip r:embed="rId2"/>
          <a:stretch>
            <a:fillRect/>
          </a:stretch>
        </p:blipFill>
        <p:spPr>
          <a:xfrm>
            <a:off x="570977" y="2834772"/>
            <a:ext cx="4005419" cy="2475191"/>
          </a:xfrm>
          <a:prstGeom prst="rect">
            <a:avLst/>
          </a:prstGeom>
        </p:spPr>
      </p:pic>
      <p:sp>
        <p:nvSpPr>
          <p:cNvPr id="5" name="Rectangle 4"/>
          <p:cNvSpPr/>
          <p:nvPr/>
        </p:nvSpPr>
        <p:spPr>
          <a:xfrm>
            <a:off x="570977" y="4725188"/>
            <a:ext cx="444352" cy="584775"/>
          </a:xfrm>
          <a:prstGeom prst="rect">
            <a:avLst/>
          </a:prstGeom>
        </p:spPr>
        <p:txBody>
          <a:bodyPr wrap="none">
            <a:spAutoFit/>
          </a:bodyPr>
          <a:lstStyle/>
          <a:p>
            <a:pPr marL="0" marR="0" lvl="0" indent="0" defTabSz="907359"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rPr>
              <a:t>H</a:t>
            </a:r>
            <a:endParaRPr kumimoji="0" lang="ru-RU" sz="3200" b="1" i="0" u="none" strike="noStrike" kern="0" cap="none" spc="0" normalizeH="0" baseline="0" noProof="0" dirty="0">
              <a:ln>
                <a:noFill/>
              </a:ln>
              <a:solidFill>
                <a:prstClr val="black"/>
              </a:solidFill>
              <a:effectLst/>
              <a:uLnTx/>
              <a:uFillTx/>
            </a:endParaRPr>
          </a:p>
        </p:txBody>
      </p:sp>
      <p:sp>
        <p:nvSpPr>
          <p:cNvPr id="6" name="Rectangle 5"/>
          <p:cNvSpPr/>
          <p:nvPr/>
        </p:nvSpPr>
        <p:spPr>
          <a:xfrm>
            <a:off x="6788727" y="1157007"/>
            <a:ext cx="3805382" cy="1200329"/>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E –waves </a:t>
            </a:r>
            <a:r>
              <a:rPr lang="en-US" dirty="0">
                <a:latin typeface="Times New Roman" panose="02020603050405020304" pitchFamily="18" charset="0"/>
                <a:cs typeface="Times New Roman" panose="02020603050405020304" pitchFamily="18" charset="0"/>
              </a:rPr>
              <a:t>(transverse magnetic, TM) — Е vector has both longitudinal and transverse components, and H vector has only the transverse one. </a:t>
            </a:r>
          </a:p>
        </p:txBody>
      </p:sp>
      <p:pic>
        <p:nvPicPr>
          <p:cNvPr id="7" name="Picture 6"/>
          <p:cNvPicPr>
            <a:picLocks noChangeAspect="1"/>
          </p:cNvPicPr>
          <p:nvPr/>
        </p:nvPicPr>
        <p:blipFill>
          <a:blip r:embed="rId3"/>
          <a:stretch>
            <a:fillRect/>
          </a:stretch>
        </p:blipFill>
        <p:spPr>
          <a:xfrm>
            <a:off x="6788727" y="2754822"/>
            <a:ext cx="3968840" cy="2475191"/>
          </a:xfrm>
          <a:prstGeom prst="rect">
            <a:avLst/>
          </a:prstGeom>
        </p:spPr>
      </p:pic>
      <p:sp>
        <p:nvSpPr>
          <p:cNvPr id="8" name="Rectangle 7"/>
          <p:cNvSpPr/>
          <p:nvPr/>
        </p:nvSpPr>
        <p:spPr>
          <a:xfrm>
            <a:off x="6788727" y="4645238"/>
            <a:ext cx="385042" cy="584775"/>
          </a:xfrm>
          <a:prstGeom prst="rect">
            <a:avLst/>
          </a:prstGeom>
        </p:spPr>
        <p:txBody>
          <a:bodyPr wrap="none">
            <a:spAutoFit/>
          </a:bodyPr>
          <a:lstStyle/>
          <a:p>
            <a:pPr marL="0" marR="0" lvl="0" indent="0" defTabSz="907359"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rPr>
              <a:t>E</a:t>
            </a:r>
            <a:endParaRPr kumimoji="0" lang="ru-RU" sz="3200" b="1" i="0" u="none" strike="noStrike" kern="0" cap="none" spc="0" normalizeH="0" baseline="0" noProof="0" dirty="0">
              <a:ln>
                <a:noFill/>
              </a:ln>
              <a:solidFill>
                <a:prstClr val="black"/>
              </a:solidFill>
              <a:effectLst/>
              <a:uLnTx/>
              <a:uFillTx/>
            </a:endParaRPr>
          </a:p>
        </p:txBody>
      </p:sp>
      <p:sp>
        <p:nvSpPr>
          <p:cNvPr id="9" name="Rectangle 8"/>
          <p:cNvSpPr/>
          <p:nvPr/>
        </p:nvSpPr>
        <p:spPr>
          <a:xfrm>
            <a:off x="570977" y="5787399"/>
            <a:ext cx="10743568"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A lot of TE and TM wave types exist. Indexes m and n are used for different field modes notation (</a:t>
            </a:r>
            <a:r>
              <a:rPr lang="en-US" dirty="0" err="1">
                <a:latin typeface="Times New Roman" panose="02020603050405020304" pitchFamily="18" charset="0"/>
                <a:cs typeface="Times New Roman" panose="02020603050405020304" pitchFamily="18" charset="0"/>
              </a:rPr>
              <a:t>TEmn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TМmn</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993793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5287" y="371825"/>
            <a:ext cx="1842495" cy="400110"/>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Standing wave</a:t>
            </a:r>
          </a:p>
        </p:txBody>
      </p:sp>
      <p:sp>
        <p:nvSpPr>
          <p:cNvPr id="3" name="Rectangle 2"/>
          <p:cNvSpPr/>
          <p:nvPr/>
        </p:nvSpPr>
        <p:spPr>
          <a:xfrm>
            <a:off x="295564" y="926145"/>
            <a:ext cx="4193309" cy="1323439"/>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When the short-circuiting plug is installed at the end of the transmission line, the standing wave is formed in the waveguide. I.e. forward wave in the waveguide will be totally reflected from the load.</a:t>
            </a:r>
          </a:p>
        </p:txBody>
      </p:sp>
      <p:pic>
        <p:nvPicPr>
          <p:cNvPr id="4" name="Picture 3"/>
          <p:cNvPicPr>
            <a:picLocks noChangeAspect="1"/>
          </p:cNvPicPr>
          <p:nvPr/>
        </p:nvPicPr>
        <p:blipFill>
          <a:blip r:embed="rId2"/>
          <a:stretch>
            <a:fillRect/>
          </a:stretch>
        </p:blipFill>
        <p:spPr>
          <a:xfrm>
            <a:off x="295563" y="2403794"/>
            <a:ext cx="4193310" cy="132471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730" y="571880"/>
            <a:ext cx="7375962" cy="280236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7379" y="3728513"/>
            <a:ext cx="4027913" cy="246610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4708" y="4481724"/>
            <a:ext cx="1334198" cy="959686"/>
          </a:xfrm>
          <a:prstGeom prst="rect">
            <a:avLst/>
          </a:prstGeom>
        </p:spPr>
      </p:pic>
    </p:spTree>
    <p:extLst>
      <p:ext uri="{BB962C8B-B14F-4D97-AF65-F5344CB8AC3E}">
        <p14:creationId xmlns:p14="http://schemas.microsoft.com/office/powerpoint/2010/main" val="2816715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053" y="722945"/>
            <a:ext cx="4971803" cy="1323439"/>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Diaphragms are the thin metal plates with an aperture, placed in the waveguide section.</a:t>
            </a:r>
          </a:p>
          <a:p>
            <a:r>
              <a:rPr lang="en-US" sz="1600" dirty="0">
                <a:latin typeface="Times New Roman" panose="02020603050405020304" pitchFamily="18" charset="0"/>
                <a:cs typeface="Times New Roman" panose="02020603050405020304" pitchFamily="18" charset="0"/>
              </a:rPr>
              <a:t>Diaphragms are being used as reactive elements for resistances matching or as filter resonant circuits elements.</a:t>
            </a:r>
          </a:p>
        </p:txBody>
      </p:sp>
      <p:sp>
        <p:nvSpPr>
          <p:cNvPr id="3" name="Rectangle 2"/>
          <p:cNvSpPr/>
          <p:nvPr/>
        </p:nvSpPr>
        <p:spPr>
          <a:xfrm>
            <a:off x="471054" y="353613"/>
            <a:ext cx="1810111"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Diaphragms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333" t="26464" r="9167" b="34473"/>
          <a:stretch/>
        </p:blipFill>
        <p:spPr>
          <a:xfrm>
            <a:off x="335619" y="2381394"/>
            <a:ext cx="2208811" cy="148441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736" t="28913" r="4588" b="27572"/>
          <a:stretch/>
        </p:blipFill>
        <p:spPr>
          <a:xfrm>
            <a:off x="4144488" y="3865810"/>
            <a:ext cx="2422566" cy="1603168"/>
          </a:xfrm>
          <a:prstGeom prst="rect">
            <a:avLst/>
          </a:prstGeom>
        </p:spPr>
      </p:pic>
      <p:pic>
        <p:nvPicPr>
          <p:cNvPr id="6" name="Picture 5"/>
          <p:cNvPicPr>
            <a:picLocks noChangeAspect="1"/>
          </p:cNvPicPr>
          <p:nvPr/>
        </p:nvPicPr>
        <p:blipFill>
          <a:blip r:embed="rId4"/>
          <a:stretch>
            <a:fillRect/>
          </a:stretch>
        </p:blipFill>
        <p:spPr>
          <a:xfrm>
            <a:off x="8323553" y="3987645"/>
            <a:ext cx="3753126" cy="2291343"/>
          </a:xfrm>
          <a:prstGeom prst="rect">
            <a:avLst/>
          </a:prstGeom>
        </p:spPr>
      </p:pic>
      <p:sp>
        <p:nvSpPr>
          <p:cNvPr id="7" name="Rectangle 6"/>
          <p:cNvSpPr/>
          <p:nvPr/>
        </p:nvSpPr>
        <p:spPr>
          <a:xfrm>
            <a:off x="6102602" y="815278"/>
            <a:ext cx="6096000" cy="2062103"/>
          </a:xfrm>
          <a:prstGeom prst="rect">
            <a:avLst/>
          </a:prstGeom>
        </p:spPr>
        <p:txBody>
          <a:bodyPr>
            <a:spAutoFit/>
          </a:bodyPr>
          <a:lstStyle/>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Metal rod with the r radius inserted to the waveguide through the wide wall</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Used in RF technics for the narrow band matching (ZW = ZL only for narrow frequency band)</a:t>
            </a:r>
          </a:p>
          <a:p>
            <a:pPr algn="just"/>
            <a:endParaRPr lang="en-US"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o-RO" sz="1600" dirty="0" smtClean="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When </a:t>
            </a:r>
            <a:r>
              <a:rPr lang="en-US" sz="1600" dirty="0">
                <a:latin typeface="Times New Roman" panose="02020603050405020304" pitchFamily="18" charset="0"/>
                <a:cs typeface="Times New Roman" panose="02020603050405020304" pitchFamily="18" charset="0"/>
              </a:rPr>
              <a:t>ℎ&lt;𝜆/4 and 2𝑟≪𝜆/4 — capacitive behavior</a:t>
            </a:r>
          </a:p>
          <a:p>
            <a:pPr marL="285750" indent="-285750" algn="just">
              <a:buFont typeface="Wingdings" panose="05000000000000000000" pitchFamily="2" charset="2"/>
              <a:buChar char="v"/>
            </a:pPr>
            <a:r>
              <a:rPr lang="ro-RO" sz="1600" dirty="0" smtClean="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When </a:t>
            </a:r>
            <a:r>
              <a:rPr lang="en-US" sz="1600" dirty="0">
                <a:latin typeface="Times New Roman" panose="02020603050405020304" pitchFamily="18" charset="0"/>
                <a:cs typeface="Times New Roman" panose="02020603050405020304" pitchFamily="18" charset="0"/>
              </a:rPr>
              <a:t>ℎ≈𝜆/4 — short circuit</a:t>
            </a:r>
          </a:p>
          <a:p>
            <a:pPr marL="285750" indent="-285750" algn="just">
              <a:buFont typeface="Wingdings" panose="05000000000000000000" pitchFamily="2" charset="2"/>
              <a:buChar char="v"/>
            </a:pPr>
            <a:r>
              <a:rPr lang="ro-RO" sz="1600" dirty="0" smtClean="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When </a:t>
            </a:r>
            <a:r>
              <a:rPr lang="en-US" sz="1600" dirty="0">
                <a:latin typeface="Times New Roman" panose="02020603050405020304" pitchFamily="18" charset="0"/>
                <a:cs typeface="Times New Roman" panose="02020603050405020304" pitchFamily="18" charset="0"/>
              </a:rPr>
              <a:t>ℎ&gt;𝜆/4 — inductive </a:t>
            </a:r>
            <a:r>
              <a:rPr lang="en-US" sz="1600" dirty="0" smtClean="0">
                <a:latin typeface="Times New Roman" panose="02020603050405020304" pitchFamily="18" charset="0"/>
                <a:cs typeface="Times New Roman" panose="02020603050405020304" pitchFamily="18" charset="0"/>
              </a:rPr>
              <a:t>behavior</a:t>
            </a:r>
            <a:r>
              <a:rPr lang="ro-RO" sz="1600" dirty="0" smtClean="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8" name="Rectangle 7"/>
          <p:cNvSpPr/>
          <p:nvPr/>
        </p:nvSpPr>
        <p:spPr>
          <a:xfrm>
            <a:off x="6799672" y="353613"/>
            <a:ext cx="2157963"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Reactive dowel</a:t>
            </a:r>
          </a:p>
        </p:txBody>
      </p:sp>
    </p:spTree>
    <p:extLst>
      <p:ext uri="{BB962C8B-B14F-4D97-AF65-F5344CB8AC3E}">
        <p14:creationId xmlns:p14="http://schemas.microsoft.com/office/powerpoint/2010/main" val="2168889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124" y="480290"/>
            <a:ext cx="3895825" cy="2752437"/>
          </a:xfrm>
          <a:prstGeom prst="rect">
            <a:avLst/>
          </a:prstGeom>
        </p:spPr>
      </p:pic>
      <p:sp>
        <p:nvSpPr>
          <p:cNvPr id="4" name="TextBox 3"/>
          <p:cNvSpPr txBox="1"/>
          <p:nvPr/>
        </p:nvSpPr>
        <p:spPr>
          <a:xfrm>
            <a:off x="1692797" y="141736"/>
            <a:ext cx="1699491" cy="338554"/>
          </a:xfrm>
          <a:prstGeom prst="rect">
            <a:avLst/>
          </a:prstGeom>
          <a:noFill/>
        </p:spPr>
        <p:txBody>
          <a:bodyPr wrap="square" rtlCol="0">
            <a:spAutoFit/>
          </a:bodyPr>
          <a:lstStyle/>
          <a:p>
            <a:r>
              <a:rPr lang="ro-RO" sz="1600" dirty="0" smtClean="0">
                <a:latin typeface="Times New Roman" panose="02020603050405020304" pitchFamily="18" charset="0"/>
                <a:cs typeface="Times New Roman" panose="02020603050405020304" pitchFamily="18" charset="0"/>
              </a:rPr>
              <a:t>Open Waveguide</a:t>
            </a:r>
            <a:endParaRPr lang="en-US" sz="1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742" y="480290"/>
            <a:ext cx="3992367" cy="2752437"/>
          </a:xfrm>
          <a:prstGeom prst="rect">
            <a:avLst/>
          </a:prstGeom>
        </p:spPr>
      </p:pic>
      <p:sp>
        <p:nvSpPr>
          <p:cNvPr id="6" name="TextBox 5"/>
          <p:cNvSpPr txBox="1"/>
          <p:nvPr/>
        </p:nvSpPr>
        <p:spPr>
          <a:xfrm>
            <a:off x="8247619" y="106902"/>
            <a:ext cx="3011054" cy="338554"/>
          </a:xfrm>
          <a:prstGeom prst="rect">
            <a:avLst/>
          </a:prstGeom>
          <a:noFill/>
        </p:spPr>
        <p:txBody>
          <a:bodyPr wrap="square" rtlCol="0">
            <a:spAutoFit/>
          </a:bodyPr>
          <a:lstStyle/>
          <a:p>
            <a:r>
              <a:rPr lang="ro-RO" sz="1600" dirty="0" smtClean="0">
                <a:latin typeface="Times New Roman" panose="02020603050405020304" pitchFamily="18" charset="0"/>
                <a:cs typeface="Times New Roman" panose="02020603050405020304" pitchFamily="18" charset="0"/>
              </a:rPr>
              <a:t>Small Inductive Diaphragm</a:t>
            </a:r>
            <a:endParaRPr lang="en-US" sz="1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124" y="3675017"/>
            <a:ext cx="3895825" cy="2651540"/>
          </a:xfrm>
          <a:prstGeom prst="rect">
            <a:avLst/>
          </a:prstGeom>
        </p:spPr>
      </p:pic>
      <p:sp>
        <p:nvSpPr>
          <p:cNvPr id="8" name="TextBox 7"/>
          <p:cNvSpPr txBox="1"/>
          <p:nvPr/>
        </p:nvSpPr>
        <p:spPr>
          <a:xfrm>
            <a:off x="1064594" y="3269206"/>
            <a:ext cx="2586446" cy="338554"/>
          </a:xfrm>
          <a:prstGeom prst="rect">
            <a:avLst/>
          </a:prstGeom>
          <a:noFill/>
        </p:spPr>
        <p:txBody>
          <a:bodyPr wrap="square" rtlCol="0">
            <a:spAutoFit/>
          </a:bodyPr>
          <a:lstStyle/>
          <a:p>
            <a:r>
              <a:rPr lang="ro-RO" sz="1600" dirty="0" smtClean="0">
                <a:latin typeface="Times New Roman" panose="02020603050405020304" pitchFamily="18" charset="0"/>
                <a:cs typeface="Times New Roman" panose="02020603050405020304" pitchFamily="18" charset="0"/>
              </a:rPr>
              <a:t>Big Inductive Diaphragm</a:t>
            </a:r>
            <a:endParaRPr lang="en-US" sz="16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7742" y="3675017"/>
            <a:ext cx="3992368" cy="2651540"/>
          </a:xfrm>
          <a:prstGeom prst="rect">
            <a:avLst/>
          </a:prstGeom>
        </p:spPr>
      </p:pic>
      <p:sp>
        <p:nvSpPr>
          <p:cNvPr id="10" name="TextBox 9"/>
          <p:cNvSpPr txBox="1"/>
          <p:nvPr/>
        </p:nvSpPr>
        <p:spPr>
          <a:xfrm>
            <a:off x="8778240" y="3267561"/>
            <a:ext cx="2281646" cy="338554"/>
          </a:xfrm>
          <a:prstGeom prst="rect">
            <a:avLst/>
          </a:prstGeom>
          <a:noFill/>
        </p:spPr>
        <p:txBody>
          <a:bodyPr wrap="square" rtlCol="0">
            <a:spAutoFit/>
          </a:bodyPr>
          <a:lstStyle/>
          <a:p>
            <a:r>
              <a:rPr lang="ro-RO" sz="1600" dirty="0" smtClean="0">
                <a:latin typeface="Times New Roman" panose="02020603050405020304" pitchFamily="18" charset="0"/>
                <a:cs typeface="Times New Roman" panose="02020603050405020304" pitchFamily="18" charset="0"/>
              </a:rPr>
              <a:t>Capacitive Diaphragm</a:t>
            </a:r>
            <a:endParaRPr lang="en-US" sz="16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4949" y="1698171"/>
            <a:ext cx="3632793" cy="2778035"/>
          </a:xfrm>
          <a:prstGeom prst="rect">
            <a:avLst/>
          </a:prstGeom>
        </p:spPr>
      </p:pic>
      <p:sp>
        <p:nvSpPr>
          <p:cNvPr id="12" name="TextBox 11"/>
          <p:cNvSpPr txBox="1"/>
          <p:nvPr/>
        </p:nvSpPr>
        <p:spPr>
          <a:xfrm>
            <a:off x="5182260" y="1262743"/>
            <a:ext cx="1698171" cy="369332"/>
          </a:xfrm>
          <a:prstGeom prst="rect">
            <a:avLst/>
          </a:prstGeom>
          <a:noFill/>
        </p:spPr>
        <p:txBody>
          <a:bodyPr wrap="square" rtlCol="0">
            <a:spAutoFit/>
          </a:bodyPr>
          <a:lstStyle/>
          <a:p>
            <a:r>
              <a:rPr lang="ro-RO" dirty="0" smtClean="0"/>
              <a:t>Match load</a:t>
            </a:r>
            <a:endParaRPr lang="en-US" dirty="0"/>
          </a:p>
        </p:txBody>
      </p:sp>
      <p:sp>
        <p:nvSpPr>
          <p:cNvPr id="7" name="TextBox 6"/>
          <p:cNvSpPr txBox="1"/>
          <p:nvPr/>
        </p:nvSpPr>
        <p:spPr>
          <a:xfrm>
            <a:off x="4564742" y="173935"/>
            <a:ext cx="2933205" cy="707886"/>
          </a:xfrm>
          <a:prstGeom prst="rect">
            <a:avLst/>
          </a:prstGeom>
          <a:noFill/>
        </p:spPr>
        <p:txBody>
          <a:bodyPr wrap="square" rtlCol="0">
            <a:spAutoFit/>
          </a:bodyPr>
          <a:lstStyle/>
          <a:p>
            <a:pPr algn="ctr"/>
            <a:r>
              <a:rPr lang="en-US" sz="2000" b="1" u="sng" dirty="0" smtClean="0">
                <a:latin typeface="Times New Roman" panose="02020603050405020304" pitchFamily="18" charset="0"/>
                <a:cs typeface="Times New Roman" panose="02020603050405020304" pitchFamily="18" charset="0"/>
              </a:rPr>
              <a:t>Measurements using </a:t>
            </a:r>
            <a:r>
              <a:rPr lang="en-US" sz="2000" b="1" u="sng" dirty="0">
                <a:latin typeface="Times New Roman" panose="02020603050405020304" pitchFamily="18" charset="0"/>
                <a:cs typeface="Times New Roman" panose="02020603050405020304" pitchFamily="18" charset="0"/>
              </a:rPr>
              <a:t>Vector Analyzer</a:t>
            </a:r>
            <a:r>
              <a:rPr lang="en-US" sz="2000" b="1" u="sng" dirty="0" smtClean="0">
                <a:latin typeface="Times New Roman" panose="02020603050405020304" pitchFamily="18" charset="0"/>
                <a:cs typeface="Times New Roman" panose="02020603050405020304" pitchFamily="18" charset="0"/>
              </a:rPr>
              <a:t> </a:t>
            </a:r>
            <a:endParaRPr lang="ru-RU" sz="20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9523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6805" y="135416"/>
            <a:ext cx="4523546"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Directional coupler (DC)</a:t>
            </a:r>
          </a:p>
        </p:txBody>
      </p:sp>
      <p:sp>
        <p:nvSpPr>
          <p:cNvPr id="3" name="Rectangle 2"/>
          <p:cNvSpPr/>
          <p:nvPr/>
        </p:nvSpPr>
        <p:spPr>
          <a:xfrm>
            <a:off x="452846" y="720191"/>
            <a:ext cx="11739154" cy="1815882"/>
          </a:xfrm>
          <a:prstGeom prst="rect">
            <a:avLst/>
          </a:prstGeom>
        </p:spPr>
        <p:txBody>
          <a:bodyPr wrap="square">
            <a:spAutoFit/>
          </a:bodyPr>
          <a:lstStyle/>
          <a:p>
            <a:pPr marL="285750" indent="-28575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 device used to branch off part of the power of the forward or reflected wave from the main RF transmission line.</a:t>
            </a:r>
          </a:p>
          <a:p>
            <a:pPr marL="285750" indent="-28575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Consists of two waveguide segments that have a common thin wall (wide or narrow). </a:t>
            </a:r>
          </a:p>
          <a:p>
            <a:pPr marL="285750" indent="-28575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The wall separating the waveguides has holes that serve as coupling elements; through these holes a small part of the power is branched off from the primary waveguide to the secondary one. </a:t>
            </a:r>
          </a:p>
          <a:p>
            <a:pPr marL="285750" indent="-28575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The number of holes, their shape and size determine the characteristics of the coupler. </a:t>
            </a:r>
          </a:p>
          <a:p>
            <a:pPr marL="285750" indent="-28575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Used in accelerators to power several elements from one source, to determine the incident power in the main waveguide (by measuring the power in the branch waveguide).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592" y="2744679"/>
            <a:ext cx="4899759" cy="331648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1597" y="2747993"/>
            <a:ext cx="4998720" cy="3313173"/>
          </a:xfrm>
          <a:prstGeom prst="rect">
            <a:avLst/>
          </a:prstGeom>
        </p:spPr>
      </p:pic>
    </p:spTree>
    <p:extLst>
      <p:ext uri="{BB962C8B-B14F-4D97-AF65-F5344CB8AC3E}">
        <p14:creationId xmlns:p14="http://schemas.microsoft.com/office/powerpoint/2010/main" val="3851181991"/>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832</TotalTime>
  <Words>882</Words>
  <Application>Microsoft Office PowerPoint</Application>
  <PresentationFormat>Широкоэкранный</PresentationFormat>
  <Paragraphs>80</Paragraphs>
  <Slides>17</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17</vt:i4>
      </vt:variant>
    </vt:vector>
  </HeadingPairs>
  <TitlesOfParts>
    <vt:vector size="23" baseType="lpstr">
      <vt:lpstr>Arial</vt:lpstr>
      <vt:lpstr>Calibri</vt:lpstr>
      <vt:lpstr>Calibri Light</vt:lpstr>
      <vt:lpstr>Times New Roman</vt:lpstr>
      <vt:lpstr>Wingdings</vt:lpstr>
      <vt:lpstr>Retrospect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dc:creator>
  <cp:lastModifiedBy>UC</cp:lastModifiedBy>
  <cp:revision>56</cp:revision>
  <dcterms:created xsi:type="dcterms:W3CDTF">2019-07-22T14:49:32Z</dcterms:created>
  <dcterms:modified xsi:type="dcterms:W3CDTF">2019-07-25T11:07:01Z</dcterms:modified>
</cp:coreProperties>
</file>